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entation.xml" ContentType="application/vnd.openxmlformats-officedocument.presentationml.presentation.main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1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ink/ink18.xml" ContentType="application/inkml+xml"/>
  <Override PartName="/ppt/ink/ink17.xml" ContentType="application/inkml+xml"/>
  <Override PartName="/ppt/ink/ink16.xml" ContentType="application/inkml+xml"/>
  <Override PartName="/ppt/ink/ink15.xml" ContentType="application/inkml+xml"/>
  <Override PartName="/ppt/ink/ink14.xml" ContentType="application/inkml+xml"/>
  <Override PartName="/ppt/ink/ink13.xml" ContentType="application/inkml+xml"/>
  <Override PartName="/ppt/ink/ink12.xml" ContentType="application/inkml+xml"/>
  <Override PartName="/ppt/ink/ink11.xml" ContentType="application/inkml+xml"/>
  <Override PartName="/ppt/ink/ink10.xml" ContentType="application/inkml+xml"/>
  <Override PartName="/ppt/ink/ink9.xml" ContentType="application/inkml+xml"/>
  <Override PartName="/ppt/ink/ink8.xml" ContentType="application/inkml+xml"/>
  <Override PartName="/ppt/ink/ink7.xml" ContentType="application/inkml+xml"/>
  <Override PartName="/ppt/ink/ink6.xml" ContentType="application/inkml+xml"/>
  <Override PartName="/ppt/ink/ink5.xml" ContentType="application/inkml+xml"/>
  <Override PartName="/ppt/ink/ink4.xml" ContentType="application/inkml+xml"/>
  <Override PartName="/ppt/ink/ink3.xml" ContentType="application/inkml+xml"/>
  <Override PartName="/ppt/ink/ink2.xml" ContentType="application/inkml+xml"/>
  <Override PartName="/ppt/ink/ink1.xml" ContentType="application/inkml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4" r:id="rId1"/>
  </p:sldMasterIdLst>
  <p:notesMasterIdLst>
    <p:notesMasterId r:id="rId63"/>
  </p:notesMasterIdLst>
  <p:sldIdLst>
    <p:sldId id="413" r:id="rId2"/>
    <p:sldId id="342" r:id="rId3"/>
    <p:sldId id="735" r:id="rId4"/>
    <p:sldId id="344" r:id="rId5"/>
    <p:sldId id="345" r:id="rId6"/>
    <p:sldId id="346" r:id="rId7"/>
    <p:sldId id="347" r:id="rId8"/>
    <p:sldId id="398" r:id="rId9"/>
    <p:sldId id="348" r:id="rId10"/>
    <p:sldId id="349" r:id="rId11"/>
    <p:sldId id="396" r:id="rId12"/>
    <p:sldId id="350" r:id="rId13"/>
    <p:sldId id="641" r:id="rId14"/>
    <p:sldId id="612" r:id="rId15"/>
    <p:sldId id="719" r:id="rId16"/>
    <p:sldId id="716" r:id="rId17"/>
    <p:sldId id="642" r:id="rId18"/>
    <p:sldId id="633" r:id="rId19"/>
    <p:sldId id="634" r:id="rId20"/>
    <p:sldId id="643" r:id="rId21"/>
    <p:sldId id="720" r:id="rId22"/>
    <p:sldId id="644" r:id="rId23"/>
    <p:sldId id="723" r:id="rId24"/>
    <p:sldId id="1444" r:id="rId25"/>
    <p:sldId id="736" r:id="rId26"/>
    <p:sldId id="710" r:id="rId27"/>
    <p:sldId id="588" r:id="rId28"/>
    <p:sldId id="589" r:id="rId29"/>
    <p:sldId id="711" r:id="rId30"/>
    <p:sldId id="591" r:id="rId31"/>
    <p:sldId id="613" r:id="rId32"/>
    <p:sldId id="722" r:id="rId33"/>
    <p:sldId id="592" r:id="rId34"/>
    <p:sldId id="724" r:id="rId35"/>
    <p:sldId id="593" r:id="rId36"/>
    <p:sldId id="1434" r:id="rId37"/>
    <p:sldId id="471" r:id="rId38"/>
    <p:sldId id="594" r:id="rId39"/>
    <p:sldId id="635" r:id="rId40"/>
    <p:sldId id="658" r:id="rId41"/>
    <p:sldId id="725" r:id="rId42"/>
    <p:sldId id="598" r:id="rId43"/>
    <p:sldId id="482" r:id="rId44"/>
    <p:sldId id="1440" r:id="rId45"/>
    <p:sldId id="1445" r:id="rId46"/>
    <p:sldId id="1446" r:id="rId47"/>
    <p:sldId id="657" r:id="rId48"/>
    <p:sldId id="639" r:id="rId49"/>
    <p:sldId id="713" r:id="rId50"/>
    <p:sldId id="640" r:id="rId51"/>
    <p:sldId id="712" r:id="rId52"/>
    <p:sldId id="726" r:id="rId53"/>
    <p:sldId id="629" r:id="rId54"/>
    <p:sldId id="600" r:id="rId55"/>
    <p:sldId id="1428" r:id="rId56"/>
    <p:sldId id="1442" r:id="rId57"/>
    <p:sldId id="727" r:id="rId58"/>
    <p:sldId id="645" r:id="rId59"/>
    <p:sldId id="627" r:id="rId60"/>
    <p:sldId id="609" r:id="rId61"/>
    <p:sldId id="721" r:id="rId6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ur Ekert" initials="AE" lastIdx="2" clrIdx="0">
    <p:extLst>
      <p:ext uri="{19B8F6BF-5375-455C-9EA6-DF929625EA0E}">
        <p15:presenceInfo xmlns:p15="http://schemas.microsoft.com/office/powerpoint/2012/main" userId="9dd2f4f54132a9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BE"/>
    <a:srgbClr val="FFFB96"/>
    <a:srgbClr val="0D0923"/>
    <a:srgbClr val="0F0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726"/>
    <p:restoredTop sz="94691"/>
  </p:normalViewPr>
  <p:slideViewPr>
    <p:cSldViewPr snapToGrid="0">
      <p:cViewPr varScale="1">
        <p:scale>
          <a:sx n="80" d="100"/>
          <a:sy n="80" d="100"/>
        </p:scale>
        <p:origin x="208" y="1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69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10.5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31 138 8105,'-9'0'143,"-3"-2"33,7-3 178,0 3-348,5-4 291,0 6-800,0 0 193,0 6 609,0-4-255,0 5 599,0-7-401,7 6 0,-4-4 4,7 3 0,-4-3-65,4-2 0,-5 0 470,5 0-431,0 0 0,7 0-194,3 0 1,-3-5-106,3 0 1,2 0 51,-1 5 1,7 0-104,3 0 1,1-5 53,8 0 0,1-2 0,5 2 1,-1 3 28,1-3 0,-2 2-15,-4-2 1,4 3 8,-3-3 0,-2 1 3,1-1 0,-6 4 149,1-4 1,3 3-68,-3 2 0,1 0 101,-6 0 1,2-5-117,4 0 0,1 0 55,3 5 0,4 0-54,-3 0 0,3 0 12,1 0 1,6 0-26,0 0 1,-1 0-9,-4 0 0,0 0-5,-1 0 0,4 0 23,-3 0 1,3 0 106,-9 0 0,-1-2-102,2-3 0,-2 3-67,1-3 0,2 3 29,-6 2 1,6-1 1,-1-4 1,-4 3-17,-2-3 1,3 3-18,-3 2 1,7 0 26,-1 0 1,3-1 6,1-4 0,1 3 113,0-3 1,-1 3-113,1 2 1,-1-2 135,1-3 1,0 4-103,-1-4 1,3 3-10,2 2 1,-8 0 5,4 0 1,-5 0-1,-1 0 1,4 0-165,-3 0 1,-2 0 95,1 0 0,-4 0-68,4 0 1,-3 2 87,9 3 1,-9-4 45,9 4 0,-4-3 42,4-2 1,1 0 166,4 0 0,-4 0-120,4 0 0,-4 0 89,-2 0 1,8 0-61,3 0 0,-4 0-39,-1 0 0,-4 0-215,-1 0 0,-1 5 91,1 0 0,-1 2-176,1-2 0,0-3 20,-1 3 1,3-2 121,2 2 0,-2-3 43,2 3 0,3-3 110,-3-2 1,4 0-99,2 0 1,-5 0 23,10 0 1,-9 1 37,4 4 1,0-3-46,4 3 1,-4-3-49,0-2 0,-7 0 57,2 0 1,-2 0-19,1 0 0,-2 5 58,2 0 0,3 0 3,-3-5 0,3 0-34,-3 0 0,-2 0 12,2 0 1,3 0-41,-3 0 1,8 0 32,-2 0 1,-2 0-79,1 0 0,1 0 15,5 0 0,0 2-13,0 3 1,0-3 67,-1 3 0,-4-4-7,0-1 1,-2 0 76,2 0 1,1 0-92,-6 0 0,5 0 22,-6 0 0,6 0-4,-5 0 0,-1 0-56,-4 0 0,1 0 24,4 0 0,-4 0-96,4 0 0,-4 0 93,-1 0 1,0 0-16,-1 0 0,-1 0 34,-3 0 0,3 0-26,-4 0 0,-1 0 37,2 0 1,-8 0-33,3 0 1,-4 0 134,-2 0 0,1 0-99,-1 0 0,1 0 9,-1 0 1,-5 0-48,1 0 0,-3 0-3,3 0 1,2 0-32,-2 0 1,1 0 54,-2 0 1,4 0-44,-4 0 1,2 0 24,-1 0 1,2 0-46,-2 0 1,1 0 31,-2 0 0,4 0 50,-4 0 0,-1 0-13,1 0 0,-5 0 6,6 0 0,-3 0-40,3 0 0,1 0 1,-7 0 0,5 0-22,-4 0 1,6 0 36,-2 0 0,-1 0 6,1 0 1,-1 0-17,1 0 0,4 0 117,-4 0 1,-1 2-42,1 3 0,-5-3-26,6 3 0,-8-3-60,2-2 0,-3 0 5,-1 0 0,-1 0-88,0 0 0,5 5 69,1 0 0,-6 0-31,-5-5 1,0 1 35,5 4 0,5-3-141,1 3 156,-1-3 1,-5 0-2,0 3 1,1-4 25,-1 4 0,0-3 13,0-2 0,-5 2 64,1 3 1,-1-3-90,5 3 0,-5-4 191,0-1-170,0 0 0,5 0 92,1 0 1,-6 0-84,0 0 0,-5 2 8,5 3 0,-5-3-8,5 3 0,-5-3 33,6-2-208,-8 0 190,10 0-720,-11 0 474,5 0 0,-5 0-385,3 0-233,-4 0 830,6 0 0,-14 6 0,-1 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12.9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388 194 7992,'0'-13'-44,"-2"0"25,-4-2 1,4 4-176,-5-1 258,-4-1-219,9-7 111,-6 1 62,8-1 1,0 8 298,0-1-165,0 8 0,0-5 107,0 3-33,-9 5-83,7-7 1,-9 9 84,5 0-51,3 0 74,-14 9-95,6 2 0,-6 8-59,4 0 1,-4-1-18,4-5 0,-2 10-23,2-3 0,-4 6 9,4-1 1,-4 3-29,-3 5 0,3 3-16,4-3 0,-4 3-24,4 3 1,-2 0 63,2 0 1,-2-7-96,8 0 0,-6 1 78,7 5 0,0-1-50,6-5 0,0 3 6,0-9 0,0 2 0,0-2 0,6-5 18,0 5 1,10-4-8,-4-3 1,6 0 135,1 1 0,0-1-119,1 1 1,-1-8-28,1 1 1,8-8 36,4 1 1,-2-4-86,2-2 1,1 0 33,6 0 1,-1-2-10,1-4 1,0-3 20,0-4 0,-7-2-17,0 9 0,-8-3 115,2 3 1,-5 3-95,-1-3 1,-1-3 58,1 3 0,-1-3-42,0 3 1,1 1 68,-1-7 0,1 7-98,-1-1 1,7-3-85,0 3 0,0-7 60,-7 6 1,0-6-18,1 7 0,-1-9 9,1 2 22,-1-4 0,0-3-104,1 1 1,-7 6 90,0 0 0,-9 0 2,2-6 0,3 6 38,-3 0 1,1 0 6,-7-7 1,0 1 176,0 0 0,-2-1-124,-5 1 0,-3 0 117,-10-1 1,7-1-84,0-5 1,0 4 51,-6-4 0,0 5-168,-1 1 0,1 1-154,-1 0 0,1-1 116,0 1 0,-1-1-120,1 1 0,6 0 177,0-1-37,0 1 0,-6-1 151,-1 1-172,1 0 0,-1 1 218,1 5 1,0-2-46,-1 9 1,1-3-90,-1 3 1,1 4-27,0-5 1,-1 5-15,1 2 0,-7 0-84,0 0 0,0 9 61,7 4 1,-7-3-50,0 3 1,0 0 56,7 7 0,0-7-9,-1-1 1,1 1-15,-1 7 0,7-1 3,1 1 0,1-7-1,-2-1 1,-2 1-5,8 7 1,-1-1-51,1 1 1,5-1-15,-4 0 0,-3 1 152,3-1 1,-3 7-89,2 0 1,5 0 34,-4-7 1,-3 7-33,3 0 0,-3 0 119,3-7 0,1 0-64,-8 1 0,9 6 15,-2 0 0,1-7-86,-1-6 1,4 0 53,-5 6 127,5 1 0,2-1-131,0 0 0,0-8 10,0 6 0,0-12 10,0 8 1,0-7 125,0 7-65,9-9 1,-5 11-77,9-8 0,-7 6 32,7-7 0,-6 9-55,6-2 0,-7-2 40,7 2 0,-6-2 319,6 2-183,-1 4 1,8-8-38,-1 4 1,-6 2-63,0-9 1,0 7 5,6-7 1,1 7-194,-1-6 0,1-1 136,-1-6 1,0 7-78,1-1 1,-1 1 74,1-7 0,-1 0-12,0 0 1,7 0 19,0 0 1,0-2 2,-7-5 0,3 3 3,4-9 0,-3 6 22,10-6 1,-10 7-53,3-7 1,2 7 36,-2-7 0,7 2-156,-8-2 1,1-4 83,-6 4 0,5-4-10,1-3 1,0-6 60,-6 0 0,-7 1 2,-1 5 1,-1-6 93,2 0 0,-4-6-116,-9 6 0,0-6 135,0 6 0,0 0-101,0 7 1,0-7 13,0 0 0,0-6 4,0 6 1,-7-2-74,1 2 1,-7 2-8,6-8 1,-5 6-17,5-6 0,-8 6 56,2-6 1,2 6-14,-2-6 0,0 8 175,-6-2 0,-3 2-104,-3-2 1,3 7 96,-4 0 0,2 1-105,-1 12 0,3-3-120,-4 3 1,-2 4 64,2-5 0,0 5-143,7 2 1,0 0 139,-1 0 0,1 7-20,0-1 0,-1 0 85,1-6 0,-7 7-83,0-1 1,0 1 224,7-7 1,-1 6-112,1 1 1,0 8-65,-1-2 1,3-2-25,4 1 0,-4 1-9,4 7 0,-4 1 4,-3 5 0,7-4-15,0 4 1,3 2 5,-3-2 0,-5 6 0,6-6 1,1 8 119,-2-2 1,6-1-62,-6 1 1,9 0 90,-2 7 1,-3-7-85,3 1 0,-1-7-28,7 6 0,0-6-8,0 6 0,0-6-6,0 6 1,0-8-6,0 2 0,0-2 22,0 1 1,2-3-49,5 4 1,-5-5 81,4-1 1,3-1 8,-3 1 0,7-1-28,-6 0 0,1-1 9,-1-6 1,2 6 44,3-5 1,6-3 4,-5 3 0,-3-8-114,3 1 1,0-4 65,7-2 0,5 0-134,1 0 1,0 0 74,-6 0 0,5 0-702,1 0 1,9-2 720,-3-4 0,5 4 0,2-7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23.435"/>
    </inkml:context>
    <inkml:brush xml:id="br0">
      <inkml:brushProperty name="width" value="0.08571" units="cm"/>
      <inkml:brushProperty name="height" value="0.08571" units="cm"/>
      <inkml:brushProperty name="color" value="#FFC114"/>
    </inkml:brush>
  </inkml:definitions>
  <inkml:trace contextRef="#ctx0" brushRef="#br0">311 485 7551,'0'-20'0,"0"1"-744,0 0 1,2-1 1449,4 1 0,-3 0-240,3-1 0,-2 1-376,3-1 0,-5 7 280,4 0-349,5 1 1,-9-1 29,5 0 190,-5 8-275,-2-3 1,0 10 103,0 4 1,-2-1-174,-5 8 0,3 0 154,-9 6 1,0 0 62,-6 1 1,-1 8 28,1 4 0,0 5-3,-1 1 0,-6 3 89,1 5 1,1 1-110,11 5 0,-4 4-76,4-4 1,4-3-13,3 3 0,3-11-134,3-2 0,11-5 56,9-15 0,8-4-140,10-15 0,3-10-19,5-10 1,-5-10 163,4-15 0,2-5-164,-2-8 0,-6-6 67,-6-1 0,-10-6 217,3 6 1,-6 0-95,-8 7 0,-3 0 114,-9 0 0,0 2-53,0 4 0,-9 13 174,-3 14 1,-6 12-15,-1 6 1,0 5-95,-1 2 1,1 2-46,-1 5 1,1 6 22,0 12 1,-1-3-108,1 4 1,6-5 89,0-1 0,0 6 6,-6-1 1,-1 3 3,1-2 0,-3-2-12,-4 8 1,5 1-138,-5 5 0,4 1 117,3 0 0,0-7-61,-1 1 1,7-1 66,0 7 1,9-7-188,-2 0 1,3-8 84,3 2 1,3-11-157,3-2 1,5-9 158,8 3 0,3-7-16,4-7 0,-3-3 54,10-10 0,-3 1 5,2-1 0,3 1 40,-9 0 0,2-7-68,-3 0 1,-3-9 43,4 3 0,-5 2-17,-1-2 0,-1-1 35,1-6 0,-10 1-28,-3-1 0,-5 0-4,-2 0 0,0-6 42,0 0 0,-2 2 3,-5 10 1,-1-1 103,-5 8 0,-4 2-77,4 11 1,-5-2 65,-1 9 1,0 8-95,-1 11 0,-1 13 18,-5 6 0,4 7-20,-4 6 1,5 3 10,1 3 1,-5 12-58,-1-5 0,0 4-23,6-3 0,1-1 55,0 0 0,6 0-9,0 0 0,8-17 18,-1-8 1,6-10-43,6-3 1,7-9-6,13-5 0,-2-6-28,8-6 0,1-5-133,5-9 1,1-6 66,0 1 1,0-10-183,0 3 1,-3 2 171,-3-3 0,3-1 14,-4-11 0,-4 4 155,-2-5 1,-11 3-99,-2-2 1,-8 2 72,1-9 0,-4 9 10,-2-2 1,-10 4 140,-10 2 0,-1 7 132,-12 0 1,7 16-93,-6 4 1,2 7-121,-2 5 1,-5 11-7,5 8 1,1 9-146,-1 11 0,2 2 123,-2 4 1,-5 5-9,5 8 1,2 2-88,-3 5 1,9-5-20,-1 5 1,-3-5-8,2-1 1,2-8 7,11 1 0,5-15-146,8 1 189,0-12 1,10-6-164,10-14 1,8-6 108,10-6 1,3-7-5,5-13 1,-3-4-1,8-9 1,-5-2-10,5-4 0,-5-3 42,5-3 0,-7-5 8,1 4 0,-11-2 61,-1 2 0,-10-8-72,3 8 0,-13-6 136,-6 13 0,-5 0-53,-2 6 0,-2 2 150,-5 5 1,-4 6-124,-8 13 1,-3-2 22,-4 8 0,5 1-48,-5 6 0,2 2 12,-1 5 0,1 6-163,-9 12 1,3-1 152,-2 8 0,-5 3-80,5 10 1,2-2 64,-2 9 1,1 0-7,-1 6 0,-2 0-56,8 0 1,2 0 6,11 1 1,-2-1 14,9 0 1,-1-15 7,7-4 0,11-13-144,8 0 0,3-7 81,10-6 1,0-4-105,7-9 0,0 0 1,0 0 0,0-11-77,-1-9 0,1-1 98,0-12 1,0 8-38,0-8 1,-3 1 152,-4-7 1,-10 0-93,-9 1 0,-7-1 146,7 0 1,-8 0-72,1 0 0,-6 7 128,-6 0 0,1 0-15,-8-7 0,-2 9 137,-11 4 0,5 4-157,-5 3 1,-2 8 129,2 5 1,-8 8-153,1 11 0,-1 8 23,2 18 1,-5 2 73,5 4 0,-5 5-65,-2 8 1,9 7 5,4-1 0,-2 1-80,2-7 1,7 4-24,6-3 0,9 1-5,-3-15 1,12-6-11,1-7 0,16-10-135,-3-3 1,13-1 110,1-12 1,10-2-105,2-10 1,2-7 62,-1-13 1,-5-4-138,4-9 0,-4-2 204,-2-4 0,-1-2 11,1-5 1,-9-4 76,-4 4 1,-11 2-69,-2-1 0,-2 1 80,2-2 1,-5-1-86,-8 7 0,-2-5 22,-4 5 1,-5 10 13,-8 10 1,-1 7 130,1 6 1,-1 4-115,1 9 0,-7 2 6,0 5 0,-2 6 9,3 12 0,-3-1 8,-5 8 1,-1-6 120,8 7 0,-6-1-77,6 7 0,-7-1-39,7 1 1,1 0 1,5 0 0,7-3-64,0-3 0,9 3-24,-2-3 1,6-5-178,6-2 0,5-7 124,8-6 0,9-4-202,5-9 0,10-3 40,2-3 1,0-11 106,-6-9 0,6-9 43,0 3 0,-1 2-16,-12-2 0,2-1 67,-8-6 0,2 3-11,-2 3 1,-11-3 119,5 4 1,-14 1-52,0-1 0,-3 6 152,-3-6 1,-9 8 104,-4-2 1,-4 5-112,-3 1 0,-1 10 49,-5 3 1,5 7-163,-5 7 0,-2 6 11,2 12 1,-7 6-27,8 7 1,-3 3-199,2 5 0,4-3 145,-4 8 1,5-1-172,1 2 0,7 1 92,1-7 1,7-3 50,-1-11 1,4 3 52,2-10 1,8-7-44,5-12 1,4-4 32,3-2 1,8 0-27,4 0 0,5-15 1,2-4 1,-7-5 7,0 5 1,0-7-5,7 0 1,-9-2 5,-4 2 0,-4 5-25,-3-5 0,1 4 40,-1 3 0,-8-1-23,-5 1 0,3 0 82,-3-1 0,1 1-35,-7-1-5,-9 1 0,-2 0 49,-8-1 0,0 3 82,-1 4-71,1-4 0,-1 15 19,1-5 0,0 7-91,-1 7 1,1 4 35,-1 8 1,1 9 54,0 4 1,-1 7-59,1 6 1,2-2 0,4 9 0,-2-9-41,8 2 0,1 3 34,6-3 0,6-6-194,1-7 0,14-10 120,-1-3 0,10-2-168,-4-10 0,6-1-20,-6-6 0,6-8 96,-6-5 1,6-7 92,-6-5 0,0 3 11,-7-4 0,1-2-23,-1 2 0,1-6 20,-1 6 1,-6-8 101,0 1 1,-9 3-63,3-2 1,-5 6 88,-2-6 0,0 8-46,0-2 0,-2-2 95,-5 2 0,-4 0-82,-8 7 0,0 2 6,-1 4 1,-1 2 1,-5 4 1,4 5-33,-4-4 0,3 12-75,-3 7 0,4 11 90,-4 2 1,5 8-56,1-1 0,1 3-32,0 3 1,8 0-14,4 0 0,-1-3-24,1-3 1,1-3-177,6-4 1,2-11 70,5 4 1,-3-6 122,9 0 1,-7-4-163,7-9 0,0-7 115,6 1 0,-6-9 98,0 2 0,0-5 0,7-1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31.906"/>
    </inkml:context>
    <inkml:brush xml:id="br0">
      <inkml:brushProperty name="width" value="0.11429" units="cm"/>
      <inkml:brushProperty name="height" value="0.11429" units="cm"/>
    </inkml:brush>
    <inkml:brush xml:id="br1">
      <inkml:brushProperty name="width" value="0.08571" units="cm"/>
      <inkml:brushProperty name="height" value="0.08571" units="cm"/>
    </inkml:brush>
  </inkml:definitions>
  <inkml:trace contextRef="#ctx0" brushRef="#br0">447 111 9766,'-6'0'1489,"2"0"-600,4 0-520,0 5-73,0-4 0,-5 3 154,4-4-402,-3 5 1,4-3 26,0 5 0,0-4 79,0 4 93,0-5-44,4 7 0,-3-3 0,3 4 45,1-4 1,0 3-166,1-2 0,2-2-31,-4 2 0,0-4-57,0 4 1,0-3-482,3 2 240,2 1 0,-5 3 168,3 0 0,-1-3 83,-3 0 0,-1-4-18,5 4 1,-3-4 93,2 4 1,-2-3 8,3 2 0,-5-2 425,1 2-428,3-3 0,-2 6 19,3-3 0,1 0-68,-5 1 0,4-4 219,-4 4-232,5 0 0,-3 3 71,2 0 0,-2-3-78,-1 0 0,-2-2 21,5 2-37,-5 2 166,7-3-33,-8 4 92,8 0 0,-8-3-108,3-1 0,0-2-320,-1 3 1,1-4-235,-4 4-23,4-5 354,2 7 1,1-4-5,0 1 1,-5 0-63,1-3-206,3-2 282,-5 8 0,7-6 81,-5 3 1,1-2 162,-4 3 0,0-4-96,0 4 0,1-4 31,2 4 0,-2-4-68,3 4 1,-3-4 9,-1 4 0,1-5-32,2 2-146,-2 1 1,4-2-5,-5 3 127,0-3 223,0 1 1,1-3-80,2 3-85,-2-3 2,4 3 25,-5-4-193,0 5 172,0-4 1,1 5-443,2-3 220,-1-2-209,2 4 147,-4-5-378,0 0 0,5-5 1,0-1-1</inkml:trace>
  <inkml:trace contextRef="#ctx0" brushRef="#br1" timeOffset="1617">21 618 8120,'-6'0'55,"2"2"-642,4 1 346,-5-2 283,4 4 280,-3-5 1493,4 0-1474,4 0-148,-3-5 0,8-1 8,-2-4 1,2-1-116,1-2 1,4 0 13,-1-4 1,5-3-22,-1-4 1,3 0 12,4 0 0,-1-2-8,4-5 1,-5 4-27,2 0 1,-4 5-110,-3-2 1,1 2 48,-4-2 1,-1 6 64,-3-2 1,0 3 0,1 0 0,-2-1-65,-3 4 0,3-3-8,-2 4 1,1-4-4,-1 3 0,2 1 60,-2 3 1,-3 3-106,-1 0 126,-1 5 383,-2-3-58,0 5-687,0 5-289,0-4 422,0 4 1,0-4 19,0 2-59,0-2 11,0 4 244,0-5 175,4 0-238,-3 0 216,4 0 26,-5 0-237,-5 0 44,4 0 2,-3 0-163,4 0 144,-5 0-273,4 0 237,-4 0-5,1 0 1,2 1 45,-5 2 0,0 0 4,-3 3 1,3 1-19,0 3 0,0 5-22,-7 2 1,2 2-38,-5 1 0,0 2 58,-3 1 0,-1 3-152,1 5 0,-1-1 70,-3 0 0,2 1-18,-1-1 0,1 0 68,2-3 0,0 4-27,0-4 0,7-3-316,3-7 249,7-5-252,-2 3 154,5-9 10,0-2 0,4-5 214,-1-2 1,1 0 155,0-3 1,-2 0-12,5-1 1,-4-2-140,4 2 1,-4-1 54,4 2 1,-1-4-60,0-1 1,3 4 4,-2-7 0,2 5 17,1-5 0,1 0-38,-1 0 0,0-4-19,0 1 1,4-2-24,-1-1 0,4-1 25,-4-3 1,4-2 12,-3-5 0,4 2 4,-1 2 1,-3-2-4,0 2 0,-3 2 173,-1 1 0,1 3-102,-1 1 0,-4 4 55,1 2-104,-5 3 0,3 4 40,-5 1-45,0 3 1,0 0 67,0 6-311,0-2 195,0 8 1,-3-3-123,-1 4 0,-3 0 81,4 0 0,-5 2-389,1 1 1,-2 0 33,-1 4 1,0-1 428,0 5 0,-5 4 0,0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36.0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51 31 7532,'-10'-6'-266,"0"2"1164,4-1-678,-3 4 0,7-4 151,-5 5-536,5-4 134,-3 3-2,5-4 2502,0 5-2320,5 5 1,-4-3 7,2 5 1,0-4 124,0 4 0,-1-2-26,5 2 0,0 2 71,3-2 1,0 2-220,0 1 1,5 4 102,2-1 0,2 2-172,1-2 1,5-1 90,2 1 0,2 2-388,2-2 0,-1 5 179,1-1 0,-5-1-318,-3 1 0,-1-4 167,-2 4 1,-3-3 12,0 3 1,-4-5 184,4 2 1,-4-3-2,0-1 0,-3-3 188,-3 0-135,2-1 697,-3 5-501,-1-1 0,1-1 94,-3-3 1,-1 3-116,5-2 1,0-1-215,3 1 1,4-2-3,-1 2 0,2-1-199,-2-3 1,0-1 73,4 5 0,-5-5 18,2 2 0,-3-2-48,-1 1 1,0-2 111,0 3 0,-3 0 70,0 0 1,-5 0-57,1 0 116,3-3 1,-5 4 83,3-1 365,-3-3-86,-1 3-230,0-4-155,-5 5-91,4-4-301,-3 4 180,-1-5-51,4 0 0,-4 1-14,5 2-198,-4-2 528,3 4-126,-8-1 0,7-3 118,-5 3 1,3 0 46,-2 0 1,2 0 88,-3-1 0,4-1-66,-4 1 0,4-1-41,-4 2-117,0-3 1,-3 7 22,0-5 0,0 4-77,0-4 0,0 5 45,0-1 0,-2 2-112,-1 1 0,0 0 6,-4 0 0,4 4 35,-4-1 1,0 2 60,-3-2 0,0 2-1,-1 2 1,1 1 54,0-4 1,-1 4-70,1-1 1,0-2-82,0 2 1,0-3 86,4 3 1,-4-5-164,3 2 0,-2 0 71,-1 0 0,4-4 38,3-3 0,0-5-28,0 1 155,2-2 228,-4-1-146,9 0-176,2 0 1,4-1 51,0-2 1,4 1-186,3-5 0,2 0 105,1-3 0,0 3 34,0 0 1,1 1 49,-1-4-2,0-1 0,0 1 139,0 0 1,1 0-126,3 0 0,-3 0-50,3 0 1,2-1-22,0 1 0,5-3-129,2-1 1,3-4 122,5 1 0,-1-5 4,1-2 1,0-3 35,3 3 1,-4-3 72,1 4 0,-6 3 144,-8 7 0,-3 2-76,-4 1 1,-4 3-82,-3 0 57,-2 5-247,-1-3 157,-4 5-29,-2 0 1,-4 1-73,0 3 1,0-3 27,0 2 1,0 3-43,-1 1 1,-3-2 65,-3 2 1,1 0 110,-1 3 0,4 0 4,-4 0 0,0 2 105,-3 1 1,-1-2-112,1 3 0,0 0 120,-1 0 1,1 4-145,0-1 1,0 2 5,-1 1 0,1-3-52,0 0 1,-1-1 69,1 1 1,4-2-173,3-5-13,2 0-175,5-5 189,1 0 0,7-5-191,1 0 0,4-5 44,6-1 0,2-7 134,2 0 1,3-5 10,0 1 1,2-2-24,5-2 0,-4 0 167,5-3 1,-1 2-277,3-5 0,2-1-655,1-6 890,-1-2 0,3-5 0,-5 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44.4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33 793 7427,'-9'0'1415,"-5"0"-1537,12 0-44,-5 0-86,7 0 2496,0 0-1870,7 0-175,-5 0-19,12 0 0,-5 0-236,7 0 0,-5 0 131,0 0 1,0-2-104,5-3 1,-5 3 86,-1-3-183,1 3 113,5-5 1,-5 5 122,0-3 43,-7 3 11,10 2-97,-12 0 11,12 0 148,-12 0-166,12 0 1,-10 0 303,7 0-218,-8 0-124,12 0 0,-12 0 50,8 0-127,-7 7 0,5-5-38,-4 3 184,-3-3-199,12 5 1,-10-5 14,7 3 123,-8-3 1,10 0-44,-8 3 0,2-3-23,-1 4 223,-4-5 390,12-1-454,-12 0 35,12 0-388,-12 0 193,12 0-123,-12 0 0,7 0 63,-3 0 1,-5-1-25,5-5 90,-4 4 22,-2-5 0,1 7 82,5 0-119,-4-7 76,5 5-30,-7-12 12,7 12-80,-5-12-14,5 12 85,0-13-17,-5 14 0,5-8 68,-7 3 0,2 4-66,3-3 1,-3 1 21,3-1-17,-3 3 38,5-12-2,-5 12-14,5-12 1,-5 12-4,4-4 1,-5 3 10,5-3-44,-4 5 31,-2-7-93,0 1 90,0 5-34,0-12 1,5 11 21,0-8 0,1 5-120,-6-4 98,0 6 1,2-5-29,3 4 53,-3 3-19,5-13 1,-5 8 60,3-4-66,-3-3 32,5 5 0,-5-5-26,3 3 11,-3-4 1,5 12 9,-7-8 1,2 6-2,4-6 1,-5 6 78,5-6 1,-4 5-77,-2-4 9,0 6-7,0-10 1,0 5-11,0-8 0,0 7 9,0-1 1,0 5 6,0-4-15,0-1 1,0-5-14,0-1 3,0 1 0,0 0 4,0 0 8,0 0 0,0 0-79,0-1 1,0 1-329,0 0 242,0 0 1,0 0-140,0-1 0,0 1-513,0 0 1,0 0 816,0 0 0,0-8 0,0-1 0</inkml:trace>
  <inkml:trace contextRef="#ctx0" brushRef="#br0" timeOffset="1461">454 842 7960,'-9'0'-919,"0"0"1163,4 0-344,3 0 189,-5 0-264,7 0 177,0-8 213,0 7-38,0-7 172,0 1-157,0 6 158,0-7 58,0 1-150,0 5-77,0-5 78,0 7-176,0 0-9,7 0 138,-5 0-38,5 0 163,-7 0-157,7 0-263,-5-7 249,12 5-288,-12-5 75,12 7-116,-12 0 263,12 0-12,-12 0 223,13 0-184,-14 0 383,14 0-92,-13 0-273,12 0-80,-5 0 1,2 0-189,0 0 217,-8 0-224,12 0 1,-12 0 74,8 0 17,-7 0-29,3 0 44,0 0 83,-5 0 1,7 0 50,-4 0 21,-3 0-56,5 0 15,0 0 23,-5 0-38,12 0-60,-12 0 58,13 0-169,-14 0 39,14 0-93,-13 0 0,7 0-4,-4 0-57,-3 0 1,7 0-548,-4 0 229,-3 0-16,5 0 273,0 0 0,-3 0-1118,7 0 1389,-8 0 0,12 0 0,-6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52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2120 2218 7279,'-7'10'20,"-4"1"0,2 0 51,-2 5 1,1 2-55,-7 4 0,-1-3 98,-3 8 1,1 0-79,-7 6 1,0 5 116,-5-1 1,-1 6-74,1-5 1,0 5 14,-1-5 0,1 7-88,0-2 0,-1-3-9,1-2 0,1-4-75,4-2 0,2-5 123,4 0 0,3-7-149,-4 1 0,4-4 119,2-7 0,0 5-48,-1-5 0,7 3 2,-1-2 59,0 3 0,-5-5 25,0 7 1,5-5 9,0 0 1,6-6 7,-6 6 1,7-5 102,-1 4-148,3-6 17,2 3 1,0-5-124,0 3 149,0-3-97,0 5-20,0-7-9,7-7-116,2-2 1,8-7 96,-1 0 1,-6 1-14,1 5 1,0-5 44,5 4 1,0-8 102,1-3 0,-1 1-40,0 4 0,0 1 5,0 0 0,6 0-2,-1 0 1,3-6 21,-3 0 1,-1-6-79,7 1 1,0-4 50,6-1 0,-1-6-29,0 0 0,2-5 17,4 5 1,-4-7 71,4 2 0,-4 2-101,-1-2 1,-6 7 2,0-2 0,-2-2 12,2 3 0,1 4 2,-6 6 0,0 0 14,-6-5 1,5 5-10,1 0 1,5 6 76,-5-6 1,1 7-73,-2-2 0,3-1-68,3 1 0,-4 1 15,-7 4 0,-1 7-61,-4-1 106,3 7 0,-10-3-17,6 7-25,-6 0-37,3 0 592,-7 0-157,0 0-351,-7 0 0,5 2-14,-3 3 0,-2-1-139,1 7 1,-6-6 149,1 6 1,2 0-21,-2 5 0,0-2-20,-5-3 0,-2 9 7,-4-4 1,4 6 121,-3-1 1,-4 4-112,-2 8 0,-4-1 223,-1 0 1,-1 8-19,1 3 1,-6 4-99,1 1 1,-8 6-52,1 0 0,5 6-9,1-6 1,4-2-20,2-9 1,-1 7 55,1-7 1,0 1-45,-1-12 0,3 4-96,3-4 0,-4 4-16,4-9 1,4-3 77,1-3 1,-1-3 5,1-2 0,1-5 85,4 0 10,1-8-27,0 5-40,7-8 71,2 0-37,7 0-235,0 0 219,7 0 1,0-2 36,4-4 0,3-3-52,-3-7 0,5 0 1,6 0 1,-2-6-30,7 1 0,0-8 27,5 2 1,6-9-199,0-2 0,5-7 124,-6 2 1,8-5-134,-1-6 0,8-2-23,2-3 0,1-4 182,-1 3 0,-3 3 25,3-3 1,-9 14 124,-2-3 0,-7 4-84,1-3 1,-2 1-47,-3 4 1,-5-4 4,0 4 1,0 2 27,5-3 0,1 7-116,-1-7 0,-5 7 44,0-6 1,-2 7 122,2-2 0,2 4-64,-8 1 1,1 8-5,-6 4 0,-5 8 91,0 2-130,-8 0 202,5 2-164,-8 2 0,-6 14 133,1 4 1,-8 4-91,2 1 1,-8 5-37,-3 1 0,-5 7-11,5-2 1,-6-2-7,1 2 0,0 0 153,-6 5 1,10 2-81,-9 4 1,3-4-46,-3 4 0,-3 0-10,-2 5 0,1-5 157,-7 10 0,5 3-110,-5 2 0,5 3-137,-5-2 1,1-2 88,-1 8 1,4-8-100,6 2 1,1-4 49,0-1 0,1-6 33,4 0 1,-2-9 49,8-2 1,-1 1-55,6-6 0,0-4 53,0-1 1,-1-4-7,1-2 1,0 0 13,0 0 0,5-5-40,0 0 4,8-8-75,-12 5 93,13-8-184,-5 0 156,7 0-130,0 0 1,6-8 56,-1-2 1,8-5-13,-3-1 1,5-2-10,1-4 0,0 5-19,0-5 1,1-1 199,-1 1 1,0-5-95,0 5 0,0-6 176,0 1 1,6 2-56,0-2 0,5 0-183,-6-6 1,13-1 97,-1-4 1,10-3-145,0-8 0,9-6 13,2-5 1,7-3-300,-1-1 1,1-1 315,-2 0 0,2 0-2,-7 1 0,-2 6 137,-9 4 1,2 0-118,-7 6 0,5-3 147,-5 14 1,0-6-55,-6 5 0,6-5 11,0 5 1,5 0-3,-5 6 1,1-1-10,-1 1 0,-4 0 218,4-1 1,-6 3-195,-5 3 1,2-4 131,-8 4 1,8-3-158,-2-3 0,-2 1-47,2 0 0,-5 5 65,5 0 0,-2 0-53,2-6 0,-2 3-11,-3 3 1,3-4-17,7 4 1,-5-2-29,0 2 1,-2-1-14,2 6 1,-1 1 47,-5 4 1,-3 1 3,4 0 0,-10 5 96,-1 0 0,-2 6-86,2-6 0,-2 8 425,-4-3-237,-3 4-106,12-5-325,-12 5 227,13-5-157,-14 0 1,8 5 112,-3-3 1,-3 1-130,8-1 0,-5 1 69,4-7 1,-4 6 77,5-6 1,-6 1-2,6-7 0,-6 7-26,6-1 76,-7 0 1,8 0 244,-7 0-106,1 8 0,-4-6-31,3 3-128,-3 5 48,5-7 1,-7 7-141,0-5 160,0 4 1,2-10 77,3 6 0,-3-1-95,3 2 0,-3 1 1,-2-7 1,2 8-56,3-3 1,-3-3 53,4-1 0,1 1-143,-2-2 0,6 6 90,-6-6 1,8 0-96,-2-5 0,-2 5 111,2 0 0,-6 2-8,6-2 1,-6-1 44,6 6 28,-7-6 65,10 3 1,-11-6-65,8 5 0,-7 1-104,1 3 0,2 3 98,-1-8-152,6 7 1,-8-8 53,7 6 0,-6-1 15,6 2 26,-7 3 1,5-11-48,-4 8 331,-3 0-179,5 5 12,-7 0-261,0 0-6,0 7 15,-7 2 1,0 7 116,-4 0 1,-2-5-21,8 0 0,-8-6 116,2 6 0,2-6-74,-1 6 184,-1 0 1,-5 5-39,0 0 0,-1-5-70,1 0 0,0 0-71,0 5 0,-6 5-4,1 1 0,-3 7-20,3-2 1,-4 3-158,-8 3 0,-5 6 43,1 4 1,-7-1 93,7 1 0,-8-2-13,2 2 0,-4 8-5,-2-8 0,6 7 226,0-7 0,0-1-68,-6 1 1,3 0-43,2 6 0,-1-6-167,8 0 0,-6-5-182,5 5 1,-7-5-57,2 5 0,1-6 123,-1 7 0,5-1-355,-5 5 0,0-1-28,-5-4 606,-1 4 0,0-6 0,1 8 0</inkml:trace>
  <inkml:trace contextRef="#ctx0" brushRef="#br0" timeOffset="2623">49 4515 7511,'-16'0'-752,"5"0"953,0 0 0,7 2-38,-1 4 20,3-5-227,2 7 119,0-8 1,2-6 23,3 1-21,4-8 1,8 4 7,-1-7 0,0 0 15,0 0 0,-3-2 6,3-4 0,-4-1 43,10-4 0,3-9-63,2 4 1,4-6-129,1 0 0,6-3 80,0-8 1,7-5-161,-2 0 1,3-7-3,3 2 0,0-2-29,-1 1 1,-7 5 202,-3 6 0,-2 6-16,2 0 1,-9 7-3,3-2 0,-3 4 107,3 1 1,-5 1-119,0 0 1,0 5 5,5 0 0,1 0-38,-1-6 0,1 1 178,-1 0 1,0-2-130,1-4 1,-1 4 54,0-4 1,1-3-17,-1-3 0,-1-1-174,-4 2 1,3-4 126,-3 4 0,-2 2-229,2-2 0,-7 9 73,2 1 1,1 3-16,-1 8 1,-1-1 124,-5 1 0,2 4 2,4-3 1,-4 8-16,4 2 1,-3 0-20,3-5 0,-4 6 71,3-1 0,-3 5-49,-1-4 1,-1 6-112,0-1 0,-5 1 98,0-1-517,-8 3 135,12-5-77,-14-1 233,7 7 86,-8-7 341,0 8-168,-8 8 106,-1 1 1,-5 7-86,3 0 0,-1 0 23,6 0 0,-6 0-33,1 1 1,2-1 121,-2 0 1,0 0-31,-5 0 1,5 1 34,0-1 0,1 0-48,-6 0 0,-1 6 151,1-1 1,-2 3-58,-3-3 1,3 4-36,-4 8 0,-1-1-155,1 1 1,-7 1 119,2 3 1,2-2-210,-2 2 0,0-2 75,-5-3 0,1 6 40,4-1 1,-3 1 81,3-5 1,2-3-74,-2-3 0,1 7 130,0-7 1,-3 6-73,7-12 0,-5 6-6,6-5 0,-1-1-52,6-5 1,0-1 6,-1-4 51,8 3-197,2-12-15,7 5 1,0-9 83,0-3 1,6 1-22,-1-7 1,8 1 44,-3-7 0,7 1 114,4 0 1,3-7-115,3-4 1,5-4 81,0-1 1,2-8-65,10-3 0,1-4 15,9-1 1,3-13-267,8-4 1,-30 25-1,2-1 260,0 1 1,1-1 0,3-3 0,1 0-1,-1 3 1,-1 1 0,-3 2 0,-2 1-80,24-23 0,-12 6 219,1 11 0,-12 4-134,-3 6 1,-3 8-59,-8 3 1,-2 4-3,-10 2 0,3 0-306,-8 0 882,8 7-572,-11-5 0,7 6 160,-4-2-230,-3-5 166,12 13-26,-12-12 130,5 12 1,-8 2-132,-5 11 1,-3 3 18,-7 3 0,-6 1 51,1 3 1,-8 3-66,2 2 0,-3 5 47,-3-4 0,1 9-37,-1 2 0,-1 1-118,-3-1 1,1 3 63,-8 8 1,1 7-100,-5 3 1,-8 6-164,-3 5 0,-4 4 263,30-34 0,1 1 0,0-1 1,-1 0 13,1 1 1,0-1 0,-1 1 0,1 1-15,-1 1 1,1 0 0,-27 33 48,-1-1 0,6-6-49,-5-5 1,5-4 23,-5-1 1,7-7-7,-2 2 0,5-9-117,6-2 1,2-5 72,3 5 1,4-7 28,-4 2 1,9-11 120,2-6 0,7 3-124,-1-3 1,3-4 29,2-7 0,5-6 497,0 1-659,8-3 89,-5-2 0,8-7-9,0-4 0,6-3 59,-1-2 0,8-2-12,-2-4 0,5 2 108,5-7 1,-1-1-113,7-10 0,0 2 39,5-7 1,3 5-23,2-5 1,-1-2-81,7-9 0,1 4 21,4-4 0,2-4-223,4-1 0,6-6 278,10-5 0,-4 3-329,5-3 0,-5 4 444,-1 1 0,-6 6-86,0-1 0,-14 15 207,-1 2 1,-8 9-64,-4 7 0,-5 2-81,0 3 0,-7 4-45,1-3 1,-8 3 209,-2 2 1,-2 5-184,1 0 445,-2 7-405,-8-3 0,-2 9-77,-4 3 0,-3 4-18,-7 8 1,0 1 14,0 3 1,-8 4 15,-3 8 0,-3 1-1,-2 4 1,-1-2-38,1 7 1,-8 0 51,-3 5 1,2 1-200,-2 0 0,5 6-107,-5 5 0,-8 4 194,-8 6 0,3-3-87,2 3 1,-1-3 169,1-3 0,0-4 112,5-1 0,8-14-83,3-2 0,6-7-32,5-4 1,3-6-6,8-5-167,7-10 144,2-4 0,7-9-51,0-3 0,7 1 266,4-6 0,0-7-260,5-4 0,-2-6 130,13 5 0,-5-6-78,5 1 0,0-9 88,5-2 0,6-7-55,0 2 1,1-4 22,-1-2 0,3 1 39,8-1 1,7-12-389,3-4 1,6-5 320,5 0 0,-34 34 0,2-1-8,2-4 0,0 1 1,1 0-1,-1 0-50,1 3 0,-1-1 0,-2-1 0,-2 1 60,34-32 1,-3-2-49,-3 1 0,-29 35 0,-1-1-91,-2-4 1,0 1-1,3 2 1,-1 0 60,25-37 0,-27 36 1,1 1-8,2-5 0,0-1 0,-2 0 0,0 0-6,3-2 1,-1 0-1,-2 2 1,0 0 60,-1 3 0,1 1 0,30-33-67,-4 3 0,2 7 30,-7 9 1,-2 7-7,-9 15 0,2 1-135,-7 4 1,0 4 69,-6 6 0,-7 8-145,-3 4 1,-9 3-207,-3 2 824,-6 0-471,3 7 1,-14 2 49,-4 8 0,-3-1-42,-2 0 0,-2 0-93,-4 0 1,4 1 189,-3-1 0,-3 0 0,3 0 0,-8 7 0,-4 3 0,-8 6 0</inkml:trace>
  <inkml:trace contextRef="#ctx0" brushRef="#br0" timeOffset="3577">1618 2913 7986,'-32'26'0,"0"4"-24,-1-3 0,1-3 27,0-3 0,12-3 334,4-2 123,3-7-210,4-2-328,2-7 1,9-1 29,3-5 1,4 3 153,7-8 0,-3 0-157,3-5 1,-3 0 70,8 0 1,-1-8-27,2-3 0,3-3 34,7-3 1,0-1-1,1-4 0,5 2-20,-1-7 1,3 0-83,-2-5 0,3-8-105,8-4 1,1-6 212,4-10 1,-2 6-255,-22 30 0,-1-1 0,25-36 213,-24 37 0,0-1 1,-1-2-1,1 0 131,2-1 0,1 2 0,-2 1 0,1 2 30,27-31 1,-2 4-244,-3 1 1,-7 7-10,7 5 0,-16 9 98,0 7 1,-6 10-130,-10 5 1,-6 6 41,-5 5 155,-8 4 0,4 5-50,-7-3 689,0 3-701,0-5 0,6 5 283,-1-3-557,0 3 215,-5-5 1,-1 8-108,-5 5 0,-5 10 129,-10 11 0,1 3-44,-7 3 1,0-1 61,-5 1 1,-2 6-10,-4 4 1,4-1 54,-4 1 0,2-2 160,-2 2 1,-5 9-105,-11-3 1,2 10-382,-7 1 1,-1 10 273,-4 5 1,-1-1 48,0 2 1,8-15 63,3-2 1,12-12 0,10-4 0,3-14 332,13-2-345,-4-8 0,20-10 19,0-3 1,4-6-82,12-6 1,-2-4-76,13-12 0,0 0 285,6-10 0,4 2-235,1-14 0,7 1-123,-2-5 0,4-3-78,2-3 0,6-3 185,5-8 1,-3-3-216,3-8 0,-28 38 1,0-1 320,3-6 0,0-2 1,3 2-1,0 0-21,-3-1 0,0 1 1,0 1-1,0 1 167,30-32 0,-8 8-220,-3 8 1,2 9 76,-2 1 1,-2 2-187,-9 10 0,4-7 130,-4 7 1,2-7-83,-2 7 1,2-8-41,-7 2 1,5 1-83,-5-1 0,7 0 69,-2-6 0,-3 6 45,-3 0 1,3 7 72,-2-2 1,-2 4-56,-9 2 0,1 7 140,-6 3 0,0-1-126,-6 1 0,-2 1 580,-3 4 1,2 7-461,-8-1 1,6 0 59,-6-5 0,8 0-83,-3-1 0,-1 1 108,2 0 1,0-2-216,5-3 157,0 3-435,-7-6 261,6 8-220,-13 7 121,5 2 72,-7 7 67,0 0 312,-7 0 68,5 0-233,-5 0 1,5 0-111,-4 0 0,3 5 50,-8 1 1,6 6-123,-6-1 0,0 3 68,-5 3 0,0 1-7,0 3 1,-2 4-58,-4 8 1,-5-1-15,-11 0 0,-5 10-102,-11 6 0,-12 19 120,26-25 0,-1 2 0,-11 8 0,-2 2-2183,-10 9 1,-2 4 2221,19-18 0,0 2 0,-3 0 0,-4 2 0,-3-1 0,1 3 0,0 3 0,0 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59.9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252 179 7810,'9'-7'-27,"-4"-4"1,-1-3 79,1-3 0,-1 7 32,7-1 1,-6 0-101,6-5 0,0 1 40,5 5 0,-5-5-123,-1 4 0,1 3 99,5-3 0,-5 7-219,0-1 558,-7 3-296,3 2 0,-7 2 35,0 3 0,0 4-6,0 7 1,-7 0 82,-4 1 0,-4 4-102,-1 1 0,-2 1 15,-3-1 0,3-2 2,-4 7 1,-1-6-9,1 6 0,-5-7-92,6 1 0,-3 3 53,3-3 0,3 1-206,-4-6 191,-3 0 1,7-1-18,-4-5-73,12 5-253,-5-13 275,13 5 0,-3-9-124,10-3 0,-1 1 253,7-7 1,0-5-118,5-5 0,0-3 144,0 3 0,6 1-64,-1-7 1,3 2-25,-3-2 0,-3-4-1,4 4 1,1 2-3,-1-2 1,-1 5 10,-4-5 0,-3 13-30,-3-2 55,3 3 1,-10 3 208,6-1 33,-6 7 1,-2 4-67,-8 11 1,-6 5-142,1 6 0,-5 3 27,-6 7 0,4-5-14,-3 0 0,-3 0 1,3 5 0,-1 1-24,6-1 0,-5-5-164,-1 0 0,0-2 78,6 2 0,0 2-122,0-7 1,1-1 51,5-5 1,1-7-441,3-3 271,4-4 0,-3-2 119,10 0 1,-1-8 59,7-2 0,-6 1 80,6-2 1,-7 0 108,1-5 0,4 0-113,2-1 1,-2 1 74,2 0 1,-1 5-53,7 1 1,-7-1 51,1-5 0,-2-1-67,2 1-12,3 0 0,-7 0-50,4 0 0,-4 5-89,-7 0 369,0 7-168,0-3 133,-7 7 1,-7 7-104,-8 4 1,1 9 78,5 2 0,-2-1-76,-4-5 0,4 6 13,-4 0 1,10-1-48,1-5 1,6-5 31,-6 0-321,7-8 0,4 3 79,11-12 1,5-3 14,6-7 1,3-7 52,7-4 0,-1-4-106,-4-1 0,2 5 105,-8 0 0,6 6 60,-5-6 0,-2 7-30,-10-2 70,5 4 317,-13 2 0,5 5-157,-7 0 0,-7 8 172,-4-3 1,2 6-149,-2 6 1,2-3-163,-2 8 1,-3-5 6,3 4 0,2-4-187,-2 5 0,2-1-15,-2 7 0,-3-3 98,3-3 1,-3 3-189,-2-3 0,5 1-106,0-1 358,0 4 0,-5-6 0,0 7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5:04.7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632 3496 7774,'16'-16'0,"0"-2"-498,1-4 0,4 2 370,1-7 1,7-1 150,-3-10 0,7 2 45,5-7 0,3-6 7,8-5 0,-1 0-75,1 6 0,-6-1 75,0 1 1,-7 3-82,2 7 0,-11 2 23,-6 14-16,-3 1 239,-9 5 252,-2 7 5,-7 2-232,-7 7-390,5 0 245,-5 0-164,7 0-12,0-8-206,0 7 126,0-7 68,0 8 1,-2 6 121,-3-1 0,-2 8-74,-4-3 1,-3 5 123,3 1 1,0 0-54,-5 0 0,3 1-51,-8-1 1,3 2 10,2 3 1,-2-1 6,-4 7 1,2-5-43,-7 5 0,6-2-7,-6 2 1,1 3-2,0-3 1,-5 4 22,4 1 1,2-5 78,-2 0 0,7-5-75,-2 5 1,4-13 203,2 2-174,7-3 11,2-4-52,7-2 1,2-16-103,3-7 0,10-7 60,6-10 0,10-1 51,1-4 1,1-1-115,4-4 0,5-4 47,1 4 1,-2-2-7,2 2 1,-1-4 40,1 4 1,2 1 2,-7-1 1,-1 7 34,-4-2 0,-10 11 158,-7 6 321,0 10-143,-14 4-69,5 7 1,-8 0 191,-5 0-635,4 0 89,-5 7-246,7-5 262,0 5 27,0-7-34,-7 7 1,3 0 31,-6 4 0,4 4 172,-5-5 1,1 5-104,-6 1 0,-1 6 124,1-1 0,-2 2-63,-3-1 0,3-2-47,-4 7 0,4 0-4,2 5 1,-2-5-6,-4 0 1,3 2-86,-8 9 0,1-4 86,-1 4 1,-3-4-85,3-2 0,-4 6 59,-1 0 0,1 1-30,4-1 0,-3-4-16,3 4 1,2-4 0,-2-2 0,7-6 39,-2-5 0,10-10-18,1-6 44,7 4-34,-3-7 0,7 3-36,0-10 1,2-4 37,3-7 1,6-6 15,11 1 1,1-10 7,4-1 0,9-2 4,-4-10 1,6 7-79,0-6 1,-2 5-7,7-5 1,0 0-44,6-6 1,-2 2 82,-4 4 1,0 0-28,-11 11 0,2-3-5,-12 14 138,-8 6 1,-8 12-56,-12 14 0,-4 1 156,-12 15 0,-3 0-124,-8 6 1,1 1 32,0 3 0,-6-2-69,0 2 0,0 3 38,6-2 0,-2 1-108,-4-1 1,-1 2 86,-5 3 1,-1 3-101,8-2 1,-8 8 42,2 2 1,-8 7-10,3-2 1,-4-1-168,8 1 1,-2-7 34,-3 2 0,1 2 176,-1-2 0,6-6-3,0-5 0,7-7 77,-2 2 0,6-9-111,5-2 0,3-14 393,8-3-54,7 1-249,2-9 0,9 0-135,3-8 1,1-6-44,10 1 0,-4-9 12,10-1 0,1-6 20,-1 5 0,5-7 62,-6 2 1,8-3-59,-2-3 1,2 1 155,-2 0 1,9-6-81,-4 0 0,6-7 142,0 2 0,3-6-28,8-4 0,-1 0-84,1-6 0,-1 7-124,1-2 1,-6 11 111,0 5 1,-14 11-70,-2 6 1,-7 10 39,-4 5-143,-7 5 1,-4 2 112,-10 5 1,1 3 65,-7 7 1,1 0-11,-7 0 1,1 0 110,0 1 0,-6 1-65,1 3 0,-1-3 18,6 4 1,-5-2-49,-1 1 0,-1-3 5,1 4 1,2 1-34,-7-1 1,6 6-21,-6-1 1,0 4-16,-6 1 1,1 2 17,0 4 0,-1-2-14,1 7 0,-6-7 3,0 2 0,1-2 17,4 2 0,1-4 120,0 4 1,1-11-113,4-6 1,4-3 136,6-2 1,7-7-73,-1-3 0,9-6-25,2-6 1,9-4-68,13-12 1,5-5-149,10-11 0,5-8-126,6-8 0,8-8-122,3 3 0,1-6 236,4-5 1,-2 2-136,-28 30 1,2 0 0,32-32 283,-33 33 0,0-1 1,-1 0-1,0 0-14,5-2 1,-2-1-1,24-36-3,-2 7 0,-3 2 229,-7 14 1,3-2-142,-9 2 0,-3 9 104,-3-4 0,-2 6 145,-3 0 0,2-4-235,4 4 1,-4-2 309,4 2 0,-4-2-367,-2 7 0,6 1 287,0 4 1,-6 8-303,-5 4 0,-7-1 54,1 6 0,-3-2-384,-1 12 221,-8 1 94,-2 5 1,-9 2 258,-3 3 1,-4 4-81,-8 7 0,1 1 8,0-1 1,-5 0-99,-1 0 0,-1 6 16,1-1 1,2 6-36,-7-5 0,0 7-30,-5-2 1,0 5-2,-1 6 1,1-4-156,-1 4 0,-4 3 39,-1 2 0,-2 2 105,3-2 0,-5 4 62,-6-4 0,5 2-43,-1-2 0,14-5 207,-3-11-136,12-4-26,-2-6 0,17-16-212,12-6 0,4-9 119,17-8 1,6-3-107,4-8 1,7-4 33,-7-1 1,8-7-57,-2 2 0,4-9 127,2-2 1,-1 0-177,1 5 1,5-7 167,0-3 0,5-9 20,-5-2 0,0 0 154,-6 5 0,1 2-105,0 4 0,-3-1 55,-3 12 1,-1-4-61,-4 8 1,-2 3-1,7-2 1,-2 7-60,2-2 0,-1 4-15,-5 2 0,-3-1 46,4 1 1,-5 0-10,-6-1 0,-6 8 79,-10 3 0,2 10 258,-8 1-12,0 7 0,-7-3-31,-3 7 1,2 2-165,-8 3 1,0-1-75,-5 7 1,5 0-67,0 5 1,-5 2-86,-6 3 0,-1-1 62,1 7 1,3-2 18,-8 2 0,2 4 12,-2-4 0,-4 3 159,4 3 0,2-3-24,-2-3 0,5 4-22,-5-4 0,6-2-60,-6 2 0,12-7 15,-1 1 1,5-8-127,1-2-133,2-8 1,17 1 75,8-15 1,6-5 110,9-11 0,3-9-180,2 4 1,-1-10 134,7 4 1,-5-6 36,5 0 0,-5-2 23,5-3 1,-5 1 135,5-1 0,-5-1-32,5-4 1,-3-2-57,-3-3 0,1 8-1,-11 8 1,2 7-17,-2-2 1,2 6-11,-8 5 1,3-3-10,-3 3 0,-1-4-8,7-1 0,-7 1 5,1 4 1,-3-2-7,-2 8 0,1-3 63,-1 3 0,-5 8 65,-1-3-8,-6 11-65,3-3-35,-7 8-56,0 0-83,0 8 0,0-5 113,0 8 1,-5-6-16,-1 6 1,-8 2-23,-2 8 1,-2-1-95,-9 7 0,0 2 243,-6 9 1,-4-2-134,-1 7 0,-7 0 111,2 5 0,0 3-152,-6 3 0,2 0 133,-12 10 0,7-4-2,-2 4 0,4-6 157,1-9 0,8-3-126,3-3 0,11-3 100,5-8 1,4-5-222,2 0 0,5-5 67,1 5 1,1-7-255,-2 1 207,4-10 192,7-4-245,0-7-105,0 0 0,7-12 115,4-5 1,10-11-9,6-5 0,6-1-132,4-9 0,-1-2 94,7-9 1,1 2 9,4-7 0,1 5-128,-1-6 0,8 1 162,3-6 0,-3-5 26,-2 0 1,-4 2 80,-1 8 1,-2-1-23,-4 7 0,-4 2 162,-6 9 0,-6 3-51,0 8 0,0 0-100,5-1 0,-5 6-109,0 0 0,0 0 104,5-5 1,6-6-94,0 1 1,0-1 137,-6 5 0,-1 1 140,-5 0 0,-2 8-160,-8 8 240,-7 7 15,-2 9-258,-7 0 0,-7 7-123,-4 4 1,-3 5 146,-2 6 1,-2-2-151,-4 7 0,2 0 43,-7 5 0,6 0 20,-6 1 1,0-1 67,-5 0 1,-1 6-2,1 0 1,-1 5-68,1-5 1,-6 7 19,1-2 0,-3 5-22,2 6 1,2-3 40,-7 3 1,2-4-49,-2-1 0,5-8 3,11-3 1,-2-6-10,8-5 1,-1 0-93,6-11-165,7-3-183,2-13 349,21-15 0,2-3 112,11-14 0,4-2-74,-4-4 0,9 2 81,1-7 1,1 5-36,-6-5 0,6 0 6,0-6 0,5 1 33,-5-1 1,7-6 5,-2-5 1,4-1-33,1 2 1,1-2 13,-1 7 0,-8 2 121,-8 8 0,-1 12 56,-10 10-20,1 4 1,-8 8-101,-3-1-16,4 7 0,-6-8 4,7 6 1,-5-4 8,-1 4 1,-4-5-10,5 6 1,-8-2 51,3 1-118,3 5 76,-8-7 198,7 8 0,-10 0-174,-4 0 0,-3 2-161,-7 4 1,0 3 77,0 7 1,-6 2-7,1 3 0,-8 4-72,2 8 0,-5-1 62,-6 1 0,4 1-20,-4 4 0,2-3 6,-2 9 0,4-3 180,-4 2 0,4-3-35,2-8 0,12-1 53,4-4-317,10-4-98,-1-14 0,14-4 123,4-10 1,5-4 122,6-7 0,3-8-220,7-3 1,6-5 12,0-6 1,1 4 127,-1-4 0,-4-1 25,4 1 0,4-7 121,1 2 0,-2-4-78,2-1 0,-7 1 140,2 4 1,-9 3 94,-2 8-213,-15 7 399,3 1-210,-15 15 1,0 4-6,0 10 0,-2-3-254,-4 4-326,5-5 154,-7 6 276,8-5-187,0 13 77,0-14-16,0 7 1,-1-7 111,-5 5 129,4-4 1,-7 7-9,4-4 298,3-3-243,-12 5-75,12 0-606,-12-5 201,12 5 130,-5-7 0,12-2 35,0-3 0,8 1-91,-2-6 1,-2 1 199,2-2 1,-1-4 109,7 5 1,-7-3 293,1 2 0,-5-1 20,4 6-237,-6-6 0,5 5-1,-4-4-173,-3 4 278,5-1-498,1 7 0,-1-8-198,4 3 221,3 4 1,-5-10 107,7 6 1,-5-1 14,0 2 1,-1 1 213,7-7 1,-7 8 35,1-3 169,-7 5-142,10-7 290,-12 7-229,5-7-349,-7 8 0,0 2 93,0 4 0,0-3-251,0 8 98,-7 0 0,0 5 53,-4 0 323,-3 0-186,5 1 42,0-1 0,-4-5-170,8-1-237,-1-6 186,6 3-116,0-7 1,7 0-212,4 0 323,-4 0 1,6-2 379,-8-3-317,8 3 152,-11-12 0,5 10 61,-7-7 189,0 8-318,0-4-210,-7 7 1,-2 5-77,-7 0 1,5 3 98,0-3 1,6-1-196,-6 6 207,0-6 1,0 9-179,0-8 53,8 0 49,-4-5 237,7 0 0,0 0 0,0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5:12.2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470 33 8004,'-9'-2'-232,"2"-1"-23,0-3 1,3-4 1015,-7 4-367,8 1-797,-4 5 156,7 0 395,0 0-35,-8 0 0,1 2 162,-3 3 0,1-1 198,3 6-338,-3-6 1,-7 10 28,0-3 0,5-2-5,0 2 1,0-6 62,-5 6 1,2 0-69,3 5 0,-3 0 15,3 0 0,-4 1-55,-1-1 0,0 2 1,0 3 0,0-3-63,0 4 0,1 1 38,4-1 1,-3-1-101,3-4 1,2-1 81,-2 0 1,8 0-77,-3 0 0,-1-5 20,2 0 0,-2 0-98,1 5 1,4 0 94,-3 0 0,2 0-9,-3 1 0,4-1 60,-3 0 1,3 2-1,2 4 1,-5-4 82,-1 3 1,1-3-103,5-2 0,0 0 10,0 1 1,0-1 13,0 0 0,2 0-80,3 0 72,-3 1-15,12-1 39,-5 0-48,7 0 1,1-1-55,-1-5 0,-5-1 49,-1-3 1,-4-5-120,5 5 99,-8 3 0,10-6-3,-8 8 0,2-7 151,-1 1 3,-4-3-25,5 5-61,0 2 0,-5 2-159,3 0 1,-1-8 164,1 3-167,-3 3 148,5-7 47,0 12 1,-3-10-99,7 6 0,-6-6 182,6 1 1,-6-3-72,6-2 1,-6 0-43,6 0 1,-5 6-172,4-1 171,1 0 1,5-5-153,1 0 1,-7 2 120,1 4 1,-5-5-14,4 5-71,1-4 32,5-2 30,1 0 35,-1 0 109,0 0 1,-5 0-85,-1 0 1,-4 0 230,5 0-190,-8 0-287,12 0 194,-6 0-304,7 0 93,0 0-6,0 0 0,-5 0 294,0 0 0,-6 0-162,6 0 1,-6 0 247,6 0 1,-6 0-75,6 0 0,-5 0 31,4 0 1,-4-2-110,5-4 1,-6 5 97,6-5-97,0 4 1,-1 2-147,1 0 0,-5 0-193,4 0 159,-6 0 43,10 0 1,-10 0 52,7 0 0,-6-5 36,6 0-17,-7-1 11,10 6 0,-7-2 21,4-3 3,3 3 1,-10-5-286,7 7 258,-1-7 0,1 5-89,0-3 0,-6 3 65,6 2 0,-5-6 68,4 1-34,-6 0 68,10 5 1,-10-6-81,7 1 17,-8-1 0,6 5-209,-3-5 0,-3 4-44,8-3 90,-7-4 1,8 5 96,-6-6 1,4 4 101,-4-5 0,1 6-72,-2-6 106,-3 8 1,7-10-116,-3 8 1,-5-2 8,5 1-377,-4 4 272,5-12-321,-5 12 292,12-12 124,-12 12-67,12-12 193,-12 5-499,12-8 1,-6 1 129,2 0 0,-1 0-562,-3 0 844,3-8 0,7-1 0,0-7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15.5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3559 548 8238,'5'-15'-42,"1"0"-13,3 0 1,-1-1 342,2 1 0,4 0-72,-4 0 1,-1 5-173,1 0 1,0-1 112,5-4 0,0 5-245,0 0 0,1 1 31,-1-1 0,-5-3 40,0 3 85,0 3 0,0-5 18,1 7 238,-8 0-199,4-2 273,-7 5-106,0-4-139,0 6 0,-2 0 22,-3 0 1,2 6 125,-8 5 0,1-3-150,-5 2 1,2 0 15,2 6 0,-4 4-193,0 0 0,0 5 103,-6-4 1,0 6-255,0-2 1,-6 9 90,2 1 0,-9 9-21,-1 2 1,-8 1-48,3 9 1,-11 6-394,-5 9 1,-3-1 500,-2 1 0,1 0-17,-1 5 0,-2 1 98,30-36 1,0-1 0,-29 37-73,29-39 0,0 0 0,-30 32 131,3-4 0,-1-3-112,0 3 0,5-4 183,0-1 1,6-5-66,-6 0 1,5-1-30,-4 6 1,6 0 167,-2 0 1,2 0-129,-2 0 1,2 6-136,-7 4 0,2 2 115,-1-2 0,2-4-286,8-6 0,-1 0 81,0 0 1,1-2-127,-1-3 0,6-4 26,-1-6 0,6-1 81,-6 1 0,2-1 68,-1 1 1,-4 0 127,3-1 0,-3 1 22,-1 0 0,1-3-79,3-2 1,2-2 121,4-4 0,1-1-64,-7 7 1,3-8 197,-3 3 1,4-4-269,6-2 1,-6 1 188,-3-1 1,3 1-247,1-1 1,6 1-23,4-1 1,-2-1 139,2-4 1,4-1-82,2-4 1,5-3 144,5 3 1,-4-3-80,4-2 1,-3-1 12,-3-4 0,6 3-36,0-2-12,0 2 1,-5 1-10,-1-4 54,8 3-141,-5-4 91,4 6 28,-6 0 0,5 0-32,0 0 1,5-4-1,-6-1 0,6 0 11,-5 5 0,2-5-107,-2 0 101,-4 1-2,6 4 0,-8 0-62,1 0 54,7 0-3,-6 1 0,13-6-16,-4 0 22,3-7 0,2 6-40,0-4 3,-7-4 26,5 13 0,-6-7 4,3 3 1,1 3-8,-6-3 1,5-1 6,-5 1 0,5-1 152,-5 1 0,5 1-43,-5-5 85,6 5-118,-2-9 29,-1 5-171,5-7 141,-5 0 32,7 0 1,2 0-39,3 0 21,-3-7-18,11 5-160,-4-11 0,1 11 58,0-3-90,-7-3 0,6 6 106,-4-3-44,-3 3 335,4 2-196,1 0 172,-5-7-211,5 6 299,-7-6-158,6 7-76,-4 0 0,7 0-88,-4 0-6,-4 0 1,8 0-155,-4 0 217,-4 0-29,13 7 0,-11-6-9,8 5 271,-8 2-288,10 0 1,-9 6 4,6-4 1,-5 2-14,5-7 0,-5 5 0,5-5 0,0 5-44,6-5 0,-1 6 65,0-6 1,0 5-41,0-5 0,1 5 13,-1-5 0,0 5-25,0-5 0,1 5 57,-1-5 1,-5 6 39,0-6 49,-7 6 1,9-7-79,-7 6-64,0-7 53,-5 11 0,2-12-170,3 3 81,-3-4 24,5-1 1,-7 2-56,0 3-80,0-3 1,0 6 97,0-3 0,0-1-67,0 6 222,0 0-181,0 5 72,0 0-8,0 1 1,0-6 31,0 0 25,0-7 0,5 6 1,0-4 7,0-4 0,-4 6-43,5-7-1,-5 0 0,6 0-11,0 0 20,-6 0-182,6 0 126,0 0-8,-5 0-167,4 0 119,-6 0 181,7 0-105,-5 0 1,6-2 79,-3-3-69,-3 4 1,6-13 40,-2 4 0,-3 2-33,7-3 0,-5 3 5,5-2 1,-5-4 10,5 4 1,-1-3-11,1-3 0,4 3-52,-4 3 0,-2-4 42,2 4 0,0-3 12,6-3 0,-1 1-3,0 0 1,-5 0-2,0 0 1,0-1-16,6 1 0,-1 0-3,0 0 0,-1 0-1,-4-1 0,3 1 13,-3 0 0,4 0 56,1 0 0,-5-1-56,0 1 0,1 0 51,4 0 1,0 1-45,0 4 0,-5-3-5,0 2 1,1-2-6,4-2 0,0 0-4,0-1 1,0-4 13,1 0 0,-1-2 3,0 2 0,0 3 32,0-4 0,1-1-38,-1 2 1,0-2 46,0 2 1,0 3-38,1-3 1,1-2 35,3 1 0,-3 0-25,3 0 1,-1 4 11,1-3 1,-3 1-64,3-1 0,2 3 48,-2-3 1,1-2 1,-6 2 1,5 0-8,0 4 1,1-4 15,-6 0 1,2-1-17,3 6 0,-3-5 67,3 0 1,2-7-61,-2 1 1,1 3 4,-6-3 0,5 3-59,0-3 1,1-2 55,-6 2 1,2 3-3,3-3 1,-3 6-7,3-5 1,-3 6 31,-2-1 0,6-2-9,-1 2 0,2-2 2,-2 1 0,-3 4-16,3-3 0,2-2 5,-2 2 0,6-2-48,-6 2 0,5-2 44,-4-4 1,1-1-7,-2 7 1,-3-7-2,3 2 0,4 1-23,1-1 0,-3 6 21,-2-1 0,-1 3-2,1 2 1,-3-4-39,3 4 0,-3-9-4,-1 9 0,4-3 50,0 2 0,0 1-2,-4 0 0,4-2 119,0-3 1,0 3-127,-4-3 0,0 1 93,5-1 1,-4 3-43,3-3 0,-2 1 15,3-1 0,1 1-47,3-6 1,2 4 7,-7-4 0,2 5-122,-1-5 0,1 4 76,3-4 1,-1 5-47,-4-6 1,-2 6 60,8-5 1,-8 6-6,3-1 0,-4 1 11,-2-1 1,2 1 4,3-6 0,-3 6 7,3-1 1,-1-2 6,1 2 0,-3-2 50,3 2 0,-1 3-57,1-3 0,-3 3 50,3 1 1,2-4-45,-2 0 0,6 0 74,-6 4 0,0 1-36,-5 0 1,6-2 6,-1-3 1,2 3-17,-2-3 1,-3-2 7,3 1 1,-3-4-126,-1 5 1,2-6 108,-3 6 1,4 0-138,-9 5 0,4-6 119,1 1 1,-2 0-86,-3 5 1,4 1 59,-4 4 1,4-4-43,1 4 0,-5-3 22,0-2 1,0-1-11,5 1 0,2-2 15,4-3 1,-5 3 8,5-3 1,-4 3 47,-2 2 1,0 0-48,0-1 0,0 1 35,1 0 1,-3 0-33,-3 0 0,4 1 18,-4 4 1,2-4-8,-2 4 0,2-3-1,-7-3 0,7 1-18,-2 0 0,-2 0-7,2 0 1,-1 5 57,1-1 1,4-2-40,-4-2 0,-2-6 108,2 6 1,0 0-97,6-5 1,-1 3 43,0 2 0,0-1-29,0 1 1,1 0 16,-1 0 0,-5 0-7,0-1-25,0 1 1,4 0-28,-4 0 1,2 0 34,-7-1 1,5 6-87,-5 0 0,5 0 76,-5-5 1,5 0-6,-5-1 0,7 6-63,-2 0 1,4 0-14,1-5 1,0-1 89,0 1 1,6 0-35,-1 0 0,0 0 109,-4-1 1,-1-2-99,0 3 0,-2-4 136,-2 9 0,2-4-63,-3-1 1,-1 2-21,1 3-41,-7-4-6,11 6 1,-11-6-97,7 4 120,-6-4 0,7 11-120,-5-7 0,4 5 87,-5-5 1,5 5-22,-5-5 0,7 4 55,-2-4 0,-2 2 9,2-2 1,-4-2 31,4 7 204,-7-7-152,11 4-81,-6-8 1,0 6 209,-2 0-148,2 7-115,-6-11 39,4 12-24,-6-4 0,0 4-88,0-3-30,0 3 13,0-4 108,0 6 19,0 0-53,-6 0 301,4 0-124,-5-7 34,7 5-108,0-5 25,0 1-195,0 4 1,-1-5 69,-5 7-92,5-7 129,-6 6 1,5-6-91,-3 7 0,4-2 23,-5-3 77,5 3-9,-6-4 0,4 6 11,-7 0 0,6-2 35,-1-3 24,3 3 20,-4-5-81,4 7 0,-7-1 1,4-4 1,4 3 1,-8-5-139,4 7 0,2-1 47,-7-4-22,6 3 78,-9-5 0,4 5-9,-6-3 0,5 4 55,0-4 1,5 3-49,-5 2 0,5 0 46,-6 0 1,6-5 36,-5 0 79,7 0 0,-9 3-104,7-3-5,0 3 0,3-6 56,-3 3 1,3 1-32,-3-6-282,4 7 252,1-11 0,-5 11-385,0-7 209,0 6 54,-2-9 0,3 11 130,-6-3 0,5 2-2,-5-2 1,5 3 260,-5-3-249,6 3 1,-7 1 137,6-5-156,-7 5 0,8-6 33,-6 7 51,7 0-118,-11-7 8,6 6-217,-7-6 178,-1 7 0,6 0-19,0 0 0,5 0 90,-5 0-66,7 0 69,-4 0 1,5 0-57,-3 0 44,3 0-2,-4 0 7,6 0-189,0 0 72,0 7-13,0-6 37,0 6-32,0-7 143,0 0-116,0 7 148,0-6-116,0 6 109,-7-7-92,5 7 0,-6-5-17,3 3 7,3-4 0,-6-1-66,2 0 72,5 7 6,-6-5 1,5 5-169,-3-7 131,4 0 49,-6 0 1,5 5 61,-3 0-14,3 0 0,-6-5-42,3 0 1,3 2 4,-3 3-282,-3-4 269,-1 13 1,-4-11-117,3 7 0,-4-1 104,4 1 0,1 2 32,-1-7 0,0 7 8,-5-2 0,0 3 14,0 2 0,-1-1-44,1-4 1,0 4 12,0-4 1,-6 3-44,1 3 0,0-1 52,5 0 1,-1 0-12,1 0 0,2-5-4,3 1 0,-4-6-13,4 5 1,2-7-50,-3 2 7,8 4-72,-4-8 4,7 6 172,0-7 179,0 0-233,-7 0-278,6 0 177,-6 7-81,0 1 1,4 8 194,-7-1 0,0 0 0,-6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9-18T15:43:33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3665 778 12933 209375 36252,'-2'-10'-13'0'169,"-1"0"1"0"1,-4-1-22 0-140,-1 3 0 0 0,4-6 0 0 0,-1 4 0 0 0,3-3 0 0 0,4-1 1 0 1,2 2-1 0-1,2 2 0 0 0,3 0 0 0 0,3 0 0 0 0,1 2 1 0 0,1-1-1 0 0,-3 2 0 0 1,-2 2 0 0-1,-2 9 0 0 0,-6 9 0 0 0,-4 13 1 0 0,-9 9-1 0 0,-8 11 0 0 1,-11 9 0 0-1,-7 10 0 0 0,-6 6 1 0 0,-4 5-1 0 0,-2 6 0 0 0,23-37 0 0 1,0 0 0 0-1,-1 2 0 0 0,2 1 1 0 0,0-2-1 0 0,1 0 0 0 0,-22 41 0 0 0,3-11 0 0 1,3-9 1 0-1,7-9-1 0 0,9-11 621 0 754,10-12-842 0-714,6-19-43 0-47,9-3 0 0-1,7-20 170 0-3,3-3 0 0-1,4-15 49 0 2,1-5 1 0 0,2-11 46 0 6,3 0 0 0 0,-3-4-46 0 5,3-6 0 0 0,2-3 90 0 4,-2-7 1 0 0,7-1-79 0 4,-1-4 1 0-1,3-2 152 0 0,1-3 1 0 0,2 0-26 0-12,4 11 1 0 0,-4-5 3 0-18,3 10 1 0 1,-3 9-22 0-9,-1 5 1 0 0,-8 16-3 0 0,-2 10 0 0 0,-10 5 32 0 0,0 5-59 0 0,-8 3 1 0 0,4 2 72 0 0,-7 10 0 0 0,0 4-55 0 0,0 1 0 0 0,-7 7 274 0 0,-3 3 1 0 0,-9 11-151 0 0,-1 4 1 0 0,-7 11-43 0 0,2 5 0 0 0,-9 3-115 0 0,-2 2 1 0 0,1-2 9 0 0,4-4 0 0 0,1 10 24 0 0,0-5 1 0 0,-1 5-13 0 0,1-4 0 0 0,1-7-149 0 0,4-4 0 0 0,-1-6 133 0 0,11-8 1 0 0,-2-13-361 0 0,12-13 210 0 0,0-6 0 0 0,7 1 0 0 0,3-10-141 0 0,5-5 0 0 0,3-5 192 0 0,3-6 0 0 0,4-4 37 0 0,0-11 1 0 0,7 3-4 0 0,-1-8 0 0 0,-3-5 53 0 0,3-4 0 0 0,-1-6-69 0 0,5 5 1 0 0,2-8 196 0 0,4-2 1 0 0,-4-1-161 0 0,4-9 1 0 0,1 7 229 0 0,-2-2 1 0 0,-4 17-70 0 0,-6 8 0 0 0,-8 14 27 0 0,-2 7-140 0 0,0 10 1 0 0,-13 5 4 0 0,3 10 1 0 0,-12 12 195 0 0,-8 13 0 0 0,-7 14-163 0 0,-8 12 0 0 0,-2 3 43 0 0,-4 2 1 0 0,4 0-30 0 0,-4-1 1 0 0,-1 5 48 0 0,2-5 1 0 0,-1 0-69 0 0,6-10 1 0 0,0-4 15 0 0,-1-1 1 0 0,7-2-100 0 0,4-13-31 0 0,10-3-230 0 0,3-18 0 0 0,9-4 93 0 0,3-10 1 0 0,5-4 108 0 0,10-6 1 0 0,-1-7 26 0 0,6-3 0 0 0,6-11-92 0 0,4-4 0 0 0,1-6 117 0 0,-6-5 1 0 0,2-3-8 0 0,4-7 1 0 0,-4-6 16 0 0,3-4 1 0 0,4-10 94 0 0,2-5 0 0 0,-20 39 0 0 0,0-1 20 0 0,-1 0 0 0 0,1 0 1 0 0,0 1-1 0 0,1 1-20 0 0,19-35 1 0 0,-11 16 230 0 0,-4 25-247 0 0,-14 10 0 0 0,-7 31 101 0 0,-10 14 1 0 0,-11 18-1 0 0,-9 22 0 0 0,-10 15 204 0 0,-6 16 0 0 0,-3 3-268 0 0,21-43 0 0 0,0-1 0 0 0,-17 40-27 0 0,-1-4 1 0 0,8-5-11 0 0,-3-5 1 0 0,-1 5 57 0 0,1-10 0 0 0,3 0-112 0 0,7-21 1 0 0,4-2 81 0 0,7-13-56 0 0,0-13 0 0 0,8-3-161 0 0,7-14 1 0 0,4-2-254 0 0,11-3 1 0 0,-2-5 290 0 0,13-11 1 0 0,-1-4 40 0 0,5-10 0 0 0,6 1-241 0 0,-1-7 1 0 0,1 1 22 0 0,-6-6 1 0 0,1-1 319 0 0,-1-4 1 0 0,2 2-96 0 0,4-7 1 0 0,1-5 132 0 0,3-4 0 0 0,4-8-21 0 0,-3 2 0 0 0,3-2 142 0 0,1 2 1 0 0,-13 17 119 0 0,-6 14-65 0 0,-8 19 24 0 0,-9 8 1 0 0,-11 26-62 0 0,-13 8 1 0 0,-9 19-2 0 0,-11 11 1 0 0,-1 13-93 0 0,-9 7 1 0 0,8-3-136 0 0,-9-2 0 0 0,9 1 88 0 0,-4-1 0 0 0,6 0-10 0 0,-6-5 1 0 0,7-2-16 0 0,-1-3 0 0 0,3-4-134 0 0,1-6 1 0 0,8-7-174 0 0,2-4 131 0 0,11-10-266 0 0,4-9 0 0 0,7-10 41 0 0,4-6 1 0 0,4-6 86 0 0,6-5 1 0 0,2-2 122 0 0,3-2 0 0 0,4-12-23 0 0,6-4 1 0 0,-4-4 32 0 0,-1-1 1 0 0,0-3 126 0 0,6-6 1 0 0,-4-8 120 0 0,3-2 1 0 0,-3-6-124 0 0,9-5 0 0 0,1-5 204 0 0,-2-10 1 0 0,1 3-35 0 0,-6-3 1 0 0,-8 20 654 0 0,-7 16-529 0 0,-6 13 1 0 0,-18 25 30 0 0,-6 7 0 0 0,-9 20-192 0 0,-11 16 0 0 0,-4 9-2 0 0,-6 11 1 0 0,-3 1-200 0 0,-2 14 1 0 0,2-5 137 0 0,-2 5 1 0 0,1-5-205 0 0,-2 5 0 0 0,0 2 61 0 0,21-33 0 0 0,-1 1 0 0 0,3 0 0 0 0,-1 1 40 0 0,-4 1 1 0 0,0 0 0 0 0,-29 34 79 0 0,1-6 0 0 0,-5-3 33 0 0,0-2 1 0 0,7-2-56 0 0,8-13 0 0 0,5-2 18 0 0,6-9 1 0 0,4-4-184 0 0,11-11 0 0 0,8-10 199 0 0,7-10-320 0 0,7-3 1 0 0,13-15-108-541 0,10-8 0 541 0,5-11 151-231 0,-4-3 0 231 0,1-7 185-184 0,3 1 0 184 0,4-10-23-135 0,-4-4 0 135 0,4-6-3-73 0,1-5 0 73 0,2-2 182-6 0,4-3 0 6 0,-4-3-91 0 0,3 3 1 0 0,-3 3 160 0 0,-1 2 0 0 0,-2 7-66 0 0,-4 9 1 0 0,-3 9 18 0 0,-7 21-30 0 0,-6 0 1 0 0,-6 26 184 0 0,-13 4 0 0 0,-10 26-239 0 0,-21 20 1 0 0,-6 16-18 0 0,17-29 1 0 0,-1 1 0 0 0,0 5 0 0 0,1 1-36 0 0,-1 1 1 0 0,1 0 0 0 0,2 2 0 0 0,0 0 37 0 0,1-5 1 0 0,-1 0 0 0 0,0 4 0 0 0,0-1-30 0 0,-2 0 0 0 0,-1 0 0 0 0,1 3 0 0 0,-1 2 21 0 0,1 0 0 0 0,-1-1 1 0 0,4-4-1 0 0,0-2-83 0 0,2-3 0 0 0,0-1 0 0 0,-28 36 50 0 0,3 0 0 0 0,6-13-25-482 0,8-12 1 482 0,11-13 9-747 0,5-17 0 747 0,8-11 63-716 0,2-10-67 52 0,6-3 30 102 0,-2-2 1 562 0,17-10-519-419 0,5-11 1 419 0,11-9 192-276 0,3-16 1 276 0,2-8 14-111 0,9-7 1 111 0,-6-6 242-11 0,6-9 1 11 0,-2-7 1 0 0,1-3 1 0 0,2-4 10 0 0,-6-1 0 0 0,-16 45 0 0 0,0-1 86 0 0,-2-1 1 0 0,0 0 0 0 0,2 0-1 0 0,-1 1 156 0 0,11-44 1 0 0,-5 25 106 0 0,-14 31-93 0 0,-5 16 1 0 0,-17 22 17 0 0,-5 18 0 0 0,-16 13 58 0 0,-3 21 0 0 0,-7 9-225 0 0,-4 18 0 0 0,21-39 0 0 0,-1 1-15 0 0,1 2 0 0 0,0 0 1 0 0,-4 1-1 0 0,0 0-38 0 0,1-4 1 0 0,0 0 0 0 0,1 4 0 0 0,0-1 49 0 0,-1 0 1 0 0,0 0 0 0 0,2 3-1 0 0,-2 0-104 0 0,1-6 1 0 0,-1 0 0 0 0,1 0 0 0 0,0-2 11 0 0,-24 30 0 0 0,4-3 15 0 0,-4-7 0 0 0,9-9-1 0 0,1-6 1 0 0,7-2-153 0 0,-1-9 1 0 0,-2-1 61 0 0,1-9 0 0 0,2-3 1-96 0,9-7 0 96 0,3-1-155-520 0,7-4 200-12 0,6-3 0 532 0,4-21-240-435 0,10-6 1 435 0,11-14 59-279 0,9-6 0 279 0,5-13 273-110 0,6-8 1 110 0,3-6-119-4 0,6-9 0 4 0,3-5 28 0 0,2 0 1 0 0,-25 36-1 0 0,-1 0 20 0 0,4-1 1 0 0,0 1-1 0 0,21-40 121 0 0,2-1 1 0 0,-12 17 96 0 0,-9 13 1 0 0,-8 17-126 0 0,-12 19 1 0 0,-3 12 293 0 0,-7 8 1 0 0,-14 20-83 0 0,-6 15 0 0 0,-14 21-232 0 0,-6 10 0 0 0,-4 8 26 0 0,-2 7 1 0 0,1 2-12 0 0,-1 3 1 0 0,23-41 0 0 0,-1 0-20 0 0,-27 41 1 0 0,25-42 0 0 0,0 0-27 0 0,-2-1 0 0 0,0 0 0 0 0,-1 2 1 0 0,0 0-20 0 0,-21 41 0 0 0,-3-8-31 0 0,3-2 1 0 0,4-17-5 0 0,0-4 1 0 0,1-6 53 0 0,4-3 0 0 0,2-2-32 0 0,-1-3 0 0 0,6-6 18 0 0,-1-10 1 0 0,9-3-19-330 0,6-6-126-253 0,3-8 65 62 0,9-1 0 521 0,3-17-59-376 0,10-11 1 376 0,8-9-215-220 3,7-16 1 220 0,7-4 320-90 31,-1-1 1 90 0,3-7-63 0 0,1 3 0 0-1,5-6 169 0-16,1-5 1 0 0,6 2-15 0-16,-1-7 0 0 1,-2 2-27 0-2,1-2 0 0 0,1-2-31 0 0,4 7 0 0 0,-8 14 30 0 0,-6 11 0 0 0,-14 19 37 0 0,-12 7 0 0 0,-3 12-49 0 0,-2 3 0 0 0,-2 8 242 0 0,-3 12 0 0 0,-12 12-42 0 0,-14 14 1 0 0,-6 15-130 0 0,-8 15 0 0 0,-6 7-53 0 0,26-38 1 0 0,-1 1 0 0 0,-24 40 16 0 0,4 0 0 0 0,-1-3-8 0 0,21-37 1 0 0,1-1 0 0 0,-22 36 12 0 0,-4 6 1 0 0,4-15-147 0 0,1-6 0 0 0,-3 0 127 0 0,3-5 0 0 0,3-9-132 0 0,7-11 0 0 0,4-8 57 0 0,-4 3 0 0 0,4-1-10-91 0,2-4 1 91 0,1 3 32-492 0,4-9 0 492 0,-2-3-10-512 0,7-2 1 512 0,-1-5-19-504 0,6-4 0 504 0,5 2-1-434 0,0-3 0 434 0,5-1 30-393 0,-5 1-31 10 0,6-7-182 52 0,-3 4 1 331 0,9-9 158-285 0,3-3 1 285 0,4-3 64-249 0,6-7 1 249 0,0-2 35-172 3,0-4 0 172 1,6-2-1-86 11,-1-8 0 86 0,0-4-23-19-12,-5-1 1 19-1,1-4 12 0-2,-1 4 1 0 0,0 6-51 0 0,0 5 1 0 0,-5 6 28 0 0,0-1 176 0 0,-6 10 1 0 0,-6 8-94 0 0,-13 17 1 0 0,-7 12 1 0 0,-8 24 0 0 0,-8 3-25 0 0,-2 7 0 0 0,1 5 12 0 0,-2-1 0 0 0,3 1-68 0 0,-3-5 0 0 0,9-7-2-36 0,7-3 0 36 0,6-12-62-173 0,-1-9 0 173 0,3-1 83-185 0,2-9 0 185 0,6-5-238-157 0,4-4 65 11 0,-3-1 51-4 0,-1 5 0 150 0,-1-5 60-145 0,0 0 0 145 0,5-6-15-127 0,-5 1 1 127 0,5-4 80-126 0,-5-1-7 13 0,6 0 0 113 0,-3-1-59-89 0,7-4 1 89 0,2-6 12-70 0,3-9 1 70 0,4-4 28-33 0,6-6 1 33 0,2-7-29-11 0,3-4 0 11 0,4-3-5 0 0,6-1 0 0 0,-5-6 11 0 0,1 0 0 0 0,-1-6-6 0 0,5 1 0 0 0,1-3 47 0 0,-1-2 0 0 0,-6 4-43 0 0,-4 6 0 0 0,-10 4 446 0 0,-5 16-349 0 0,-3 11 1 0 0,-15 29 53 0 0,-8 16 0 0 0,-11 17-87 0 0,-3 14 0 0 0,-7 15 149 0 0,1 5 1 0 0,-1 5-107 0 0,1 0 1 0 0,2-1 9 0 0,4 6 1 0 0,3-12 3 0 0,-4 2 1 0 0,9-3 15 0 0,2 3 0 0 0,5-7-282 0 0,-6-3 1 0 0,8-12 48 0 0,-3-8 0 0 0,10-14 33 0 0,0-12 93 0 0,1-3-20-89 0,2-9-80-248 0,1-1 0 337 0,16-22-165-266 0,6-10 0 266 0,7-13 23-181 0,8-12 0 181 0,1-6 118-54 0,-1-10 0 54 0,2-3-2 0 0,4-7 0 0 0,-6 6 25 0 0,0 5 0 0 0,1 2 175 0 0,-6 2 1 0 0,-1 0-129 0 0,1 1 0 0 0,-8 9 8 0 0,-2 10 124 0 0,0 11 112 0 0,-13 21 0 0 0,-2 18-69 0 0,-10 16 0 0 0,-9 12 195 0 0,-1 14 1 0 0,-5 3-171 0 0,4 7 0 0 0,-4 0-62 0 0,5 0 0 0 0,-5-1-5 0 0,4 1 0 0 0,-1 0-14 0 0,2 0 0 0 0,1-2-17 0 0,-6-3 1 0 0,6-9-3 0 0,-1-6 0 0 0,5-9 6 0 0,5-2-279 0 0,-4-6 0 0 0,14-16 102 0 0,0-3-100 0 0,7-16 1 0 0,15-6 115 0 0,3-14 0 0 0,1-4-93 0 0,4-1 0 0 0,-3-8 89 0 0,9-1 1 0 0,-3-8 57 0 0,3-7 0 0 0,-2-1-6 0 0,6 0 0 0 0,-4 0 9 0 0,4 0 1 0 0,-6 7 22 0 0,2 4 0 0 0,-11 11 124 0 0,-5 8 1 0 0,-3 9 56 0 0,-2 12-173 0 0,-6 3 1 0 0,-9 21 301 0 0,-10 6 0 0 0,-4 7-11 0 0,-1 4 1 0 0,0-1-163 0 0,-1 0 1 0 0,6-1-36 0 0,0-3 1 0 0,0 1 3 0 0,-5-7 1 0 0,5 3-17 0 0,0-7 0 0 0,6 2 87 0 12,-1-8-568 0 26,-3 4 289 0-20,6-6 1 0 0,-3-1-106 0 0,10-7 1 0 0,3-8 55 0 1,8-8 1 0 0,1-7 67 0 0,3-13 1 0 0,5-4-60 0-4,11-11 0 0 0,-3-5 4 0-6,8-10 1 0 0,0-10 130 0-9,4-10 1 0 0,-22 42 0 0 1,0-1-46 0-1,0-1 1 0 0,-1 0-1 0 0,21-36 148 0 0,-8 6 0 0 0,-8 27-73 0 0,-17 18 132 0 0,4 18 0 0 0,-19 21 7 0 0,0 18 1 0 0,-9 17 131 0 0,-6 18 1 0 0,-4 7-127 0 0,-6 8 1 0 0,-1 3-64 0 0,1-3 1 0 0,0 4 20 0 0,-1-9 1 0 0,6-2 23 0 0,-1 2 0 0 0,1-4-51 0 0,-5-1 1 0 0,8-10 14 0 0,7-20 1 0 0,1-8-161 0 0,9-12-27 0 0,0-8 1 0 0,13-10-256 0 0,8-13 0 0 0,6-14 206 0 0,8-11 0 0 0,0-9-93 0 0,1-2 1 0 0,4-6 182 0 0,1 1 1 0 0,-1-3-30 0 0,-4-2 0 0 0,-1-7 117 0 0,0-3 0 0 0,1-5-131 0 0,-1-5 0 0 0,1-10 180 0 0,-16 41 0 0 0,0-1 0 0 0,3-2 0 0 0,1 1-30 0 0,1-2 1 0 0,1 2 0 0 0,-2 2 0 0 0,-1 2 3 0 0,17-44 0 0 0,-4 23 2 0 0,-6 18-19 0 0,-3 24 0 0 0,-13 22 291 0 0,-4 20 0 0 0,-10 16-102 0 0,-6 14 1 0 0,-7 18-137 0 0,-2 8 0 0 0,-6 7-15 0 0,6-7 0 0 0,-7-4-80 0 0,2-1 0 0 0,1 0 26 0 0,-1-5 0 0 0,4 1-6 0 0,-4-11 1 0 0,6-2 56 0 0,-1-8-67 0 0,3-4-96 0 0,9-20 0 0 0,3-11-255 0 0,10-16 1 0 0,5-10 187 0 0,10-5 1 0 0,4-11 115 0 0,6-4 0 0 0,6-4-34 0 0,-1-2 1 0 0,6-6 49 0 0,-6-4 1 0 0,8-5-5 0 0,-3-5 1 0 0,6-5-33 0 0,4-10 0 0 0,-2-3 36 0 0,-23 38 0 0 0,0 0 0 0 0,2-2 0 0 0,0-2 32 0 0,1 0 1 0 0,0-1-1 0 0,2-2 1 0 0,-1 0-25 0 0,2-4 1 0 0,-1 2-1 0 0,-3 7 1 0 0,0 1 41 61 0,-1 1 0-61 0,-1 1 0 0 0,21-21-56 628 0,-6 16 0-628 0,-10 23 36 750 0,-9 17 1-750 0,-11 8 41 695 0,-5 7 0-695 0,-3 17 154 540 0,-2 13 0-540 0,-9 18-111 335 0,-6 13 0-335 0,-2 1 197 143 0,-8 9 0-143 0,1-7-189 16 0,-1-8 0-16 0,-2 0 17 0 0,6 0 1 0 0,-4-7 38 0 0,5-3 0 0 0,-6-11-45 0 0,6-4 1 0 0,2-11-218 0 0,7-5 45 0 0,-2-10 1 0 0,13-3-259 0 0,0-7 0 0 0,7-13 189 0 0,8-8 1 0 0,9-7-140 0 0,6-8 0 0 0,0 2 48 0 0,6-6 0 0 0,3-6 44 0 0,1-4 0 0 0,3-3 130 0 0,-3 3 0 0 0,2-5-80 0 0,-6-5 1 0 0,6-8 191 0 0,-1-3 0 0 0,1-2-18 0 0,-2 3 0 0 0,3-3-42 0 0,-8 7 0 0 0,2 7 40 0 0,-1 8 0 0 0,-11 19 53 76 0,0 12-26 241 0,-13 10 1-317 0,0 11-68 318 0,-7 4 0-318 0,0-1 258 295 0,-5 6 1-295 0,-1 0-78 235 0,-5 5 0-235 0,-4 7 27 180 0,-10 4 0-180 0,1 2-77 129 0,-6 3 1-129 0,5 4-54 50 0,-5 1 1-50 0,4 1-10 6 0,-4-2 0-6 0,5-3-25 0 0,-6 4 1 0 0,6-4 12 0 0,-5-2 0 0 0,6 1-162 0 0,-1-1 0 0 0,3-1-108 0 0,2-4 1 0 0,6-8 29 0 0,4-7-129 0 0,4-6 0 0 0,4 1 71 0 0,7-10 1 0 0,2-11 239 0 0,13-9 0 0 0,6-10-79 0 0,4-6 0 0 0,6-3 0 0 0,-6-1 1 0 0,7-3 5 0 0,-1-2 1 0 0,3-4 24 0 0,1-7 0 0 0,1 0 103 0 0,0 0 1 0 0,-6 0-98 0 0,1 0 1 0 0,-2 2 113 0 0,1 4 0 0 0,-11 16-25 49 0,-14 13-2 196 0,0 8 56 0 0,-13 9-35-34 0,5 9 0-211 0,-14 10 224 176 0,-3 11 1-176 0,-4 2-76 124 0,-1 8 1-124 0,-5 1-41 46 0,0 3 1-46 0,-6-1-66 6 0,6 7 1-6 0,-7-2-29 0 0,2 1 0 0 0,3 2-25 0 0,1-6 1 0 0,3-6-126 0 0,-2-4 0 0 0,8-3-20 0 0,-4 3 0 0 0,11-10-662 0 0,0-5 288 0 0,4-8 351 0 0,14-10 1 0 0,2-5-26 0 0,11-13 0 0 0,2 0 18 0 0,-2-6 0 0 0,3-6-19 0 0,1-3 1 0 0,0-4 67 0 0,1-2 0 0 0,-1-6 122 0 0,1-4 1 0 0,6-8-83 0 0,3-2 0 0 0,-1-7 139 42 0,2 2 0-42 0,-6 4-69 213 0,6 1 1-213 0,-7 5-77 250 0,1 5 213 2 0,-10 17-179-17 0,-3 17 1-235 0,-15 19 268 215 0,-7 13 1-215 0,-8 9-74 165 0,-13 16 0-165 0,3 4-3 115 0,-8 7 0-115 0,3-1-118 81 0,-3 1 0-81 0,-1-2 5 23 0,7-4 0-23 0,-5 3 10 0 0,4-8 1 0 0,1 1 65 0 0,5-6-221 0 0,7-6-220 0 0,1-2 0 0 0,8-16 8 0 0,5-6 1 0 0,7-8 85 0 0,7-12 0 0 0,7-4 92 0 0,-1-6 0 0 0,2-6 7 0 0,3 1 1 0 0,-1-3-8 0 0,1 3 0 0 0,-1-4 87 0 0,1-7 1 0 0,4 1 27 0 0,0-1 1 0 0,1-6 39 8 0,-6-4 1-8 0,1-10-84 166 0,-1-5 0-166 0,6-7 153 272 0,-1 2 0-272 0,2-3-86 296 0,-1 8 1-296 0,-6 7 46 292 0,1 8-94 10 0,-1 4 2-30 0,-20 33 1-272 0,4 1 85 243 0,-14 23 1-243 0,0 3-4 216 0,0 7 0-216 0,-5 7 60 169 0,0 4 0-169 0,-2 2-118 136 0,2 3 1-136 0,3-6-30 130 0,-3 0 1-130 0,2-1 9 89 0,-2 1 0-89 0,3 2 1 72 0,-3-6 0-72 0,1-1-9 61 0,-1-5 0-61 0,4 0-19 26 0,-4 1-130-11 0,3-1-381-4 0,2 0 386-11 0,0-7 1 0 0,7-2 92 23 0,3-12 1-23 0,5-7-31 54 0,5-7 0-54 0,4-9 2 84 0,6-1 1-84 0,1-3 23 99 0,-1-7 0-99 0,1-1 61 125 0,-1-4 0-125 0,0-3 10 147 0,1-2 0-147 0,-1-6-1 204 0,1-10 1-204 0,-3 4 178 267 0,-2-4 0-267 0,-1 10-10 290 0,-10 5 0-290 0,2 12-31 289 0,-12 9 192-5 0,0 13-199-32 0,-5 10 12-25 0,-7 14 0-227 0,-1 2-143 208 0,-7 6 0-208 0,0 0-143 168 0,-1 0 1-168 0,3 0 107 150 0,3 1 0-150 0,-4-3-32 144 0,4-3 1-144 0,2 4-3 110 0,-2-4 0-110 0,-1-2 52 87 0,-4 2 0-87 0,5 1-19 64 0,0 4 1-64 0,1-5 2 27 0,-1 0 1-27 0,-3-1 22 9 0,3 1 0-9 0,3 3-174 6 0,2-3-329-6 0,-4-3 302 0 0,8 7-277 0 0,-6-13 632 0 0,7 6 0 0 0,2-7-167 0 0,3 0 1 0 0,-4-7 217 0 0,4-3 1 0 0,2-5-156 0 0,-2-5 1 0 0,5 1 85 0 0,-5-6 1 0 0,6-1-35 0 0,-6-4 0 0 0,7-2 8 0 0,-2-4 0 0 0,3 3-202 38 0,2-8 1-38 0,1 7 151 68 0,-1-1 0-68 0,0 8-238 62 0,0 1 0-62 0,0 3 106 78 0,1-3 0-78 0,-6 4 29 77 0,0 7 0-77 0,-7 5 144 68 0,2 0 143 1 0,-3 7 1-69 0,-2-2-243 60 0,0 10 1-60 0,-7 0 22 46 0,-3 10 0-46 0,-3-3-18 41 0,-3 8 0-41 0,-4-3 40 26 0,0-2 1-26 0,-2 5-54 18 0,2 1 1-18 0,-2 6 51 10 0,-4-2 0-10 0,-2 2-107 1 0,2-2 1-1 0,-2 4 16 0 0,-3-4 0 0 0,1 9-13 0 0,-1 2 0 0 0,1-1 24 0 0,-1-4 1 0 0,6-6-1 0 0,0 0 1 0 0,6-6-63 0 0,-1 1 0 0 0,3-5 50 0 0,2-5 59 0 0,0 4-78 0 0,-1-12-41 0 0,8 4 1 0 0,3-7 72 0 0,10-4 0 0 0,5-4 99 0 0,10-6 0 0 0,4-7-75 0 0,6-3 0 0 0,1 1 0 0 0,-1-1 0 0 0,1-1 1 0 0,-1-4 0 0 0,6 0 1 0 0,-1-1 0 0 0,1-1-127 0 0,-6-3 1 0 0,5 2 104 0 0,1-2 1 0 0,-6 3 48 0 0,-4 1 1 0 0,-9 8-42 0 0,-2 3 269 0 0,0 3-155 0 0,-13 8-53 0 0,4 2-162 0 0,-6 7 5 0 0,-6 7 45 0 0,4 2 1 0 0,-5 1 68 0 0,7 0 1 0 0,-5-5 69 0 0,0 5 0 0 0,0-5-104 0 0,5 5 0 0 0,-5 0 179 0 0,0 6 1 0 0,-5-1-94 0 0,5 0 0 0 0,-5 5-12 0 0,4 1 0 0 0,-5 1-17 0 0,0-2 0 0 0,3-2 17 0 0,-2 8 0 0 0,0-1-135 0 0,-5 6 0 0 0,-1-3 112 0 0,1-2 0 0 0,2 2-102 0 0,3-2 0 0 0,-4-4 24 0 0,4-2 1 0 0,3-3-305 0 0,2-2 349 0 0,3-7 0 0 0,9-2-6 0 0,3-12 0 0 0,9-7 17 0 0,1-7 0 0 0,7-7 0 0 0,-2 1 0 0 0,4-2 12 0 0,2-3 1 0 0,-8 1-38 0 0,-2-1 1 0 0,0 3 79 0 0,0 2 1 0 0,-1-2-61 0 0,-5 2 1 0 0,-1 4 87 0 0,-4 2 0 0 0,2 8 56 0 0,-7 2 231 0 0,0 7-385 0 0,-5-4 0 0 0,-7 7 55 0 0,-3 0 0 0 0,-4 5-30 0 0,-1 0 1 0 0,5 5 37 0 0,0-5 0 0 0,0 7-77 0 0,-5-2 0 0 0,-1-1 65 0 0,1 1 0 0 0,0-2-59 0 0,0 2 29 0 0,0 4 0 0 0,-1-7-8 0 0,1 3 0 0 0,7-2-170 0 0,3-3-367 0 0,3-3 340 0 0,2 5 160 0 0,7-14 0 0 0,3-1-62 0 0,10-8 1 0 0,-3-4 24 0 0,3 0 0 0 0,2 0 104 0 0,-1 4 0 0 0,-3-4 39 0 0,-8 0 1 0 0,4-1 226 0 0,-4 6 0 0 0,-3 5-120 0 0,-2 0 0 0 0,-4 5 486 0 0,-1-5-392 0 0,0 6-158 0 0,0-9 0 0 0,-1 11-128 0 0,-4-3 0 0 0,1 9 103 0 0,-6 1 1 0 0,0 5-230 0 0,-5-5 1 0 0,5 2 38 0 0,0-2 0 0 0,-1-4 33 0 0,-4 4 0 0 0,5 2 42 0 0,0-2 1 0 0,5 0-7 0 0,-5-5 0 0 0,5 0 13 0 0,-5 0 1 0 0,4 0 3 0 0,-4 0 35 0 0,0 0 0 0 0,0 0-7 0 0,0 0 1 0 0,5 5 0 0 0,-5 0 0 0 0,6 2-99 0 0,-1-2-9 0 0,4-3 82 0 0,1 11 1 0 0,1-6-4 0 0,4 3 1 0 0,-1-1 4 0 0,6-4 0 0 0,0-3-10 0 0,5 3 1 0 0,0-4-10 0 0,1-1 0 0 0,4 0 6 0 0,0 0 0 0 0,-5 0 94 0 0,-5 0 0 0 0,1 0-64 0 0,4 0 1 0 0,0 0 5 0 0,0 0 0 0 0,-5 0-14 0 0,1 0 0 0 0,-6 0-13 0 0,5 0 34 0 0,0 0 0 0 0,5 0-17 0 0,0 0 1 0 0,0-6-19 0 0,1-5 17 0 0,-1 5 0 0 0,0-6-69 0 0,0 7 1 0 0,-5-5 65 0 0,1 5 1 0 0,-6-6-11 0 0,5 6 171 0 0,-7-6 123 0 0,4 2 1 0 0,-9-4-150 0 0,-3 2 1 0 0,2 0-80 0 0,-7 6 1 0 0,0-1-58 0 0,-6 6 0 0 0,1-1 76 0 0,0-4 0 0 0,0 3-207 0 0,-1-3 1 0 0,6 3 70 0 0,0 2 1 0 0,2 2-212 0 0,-2 3 119 0 0,-4-3 1 0 0,11 4-527 0 0,-7-6 655 0 0,6 0 0 0 0,-3 2-175 0 0,7 3 504 0 0,0-3-162 0 0,0 5 260 0 0,7-7-217 0 0,2 6 0 0 0,6-4-107 0 0,0 3 1 0 0,-5 2-8 0 0,0-2 1 0 0,-5 2-15 0 0,6-2 0 0 0,-6-3-152 0 0,5 3 0 0 0,-5 1 67 0 0,5-1-109 0 0,-7 0 119 0 0,11-5-275 0 0,-12 7 155 0 0,4-5 1 0 0,-4 5 42 0 0,3-7 0 0 0,-3 1 13 0 0,3 4 34 0 0,-3-3 0 0 0,-1 10 145 0 0,4-7-145 0 0,-3 7 0 0 0,5-4 84 0 0,-7 8 0 0 0,0-6 4 0 0,0 0 1 0 0,0-5 65 0 0,0 5 10 0 0,0-7-60 0 0,0 11 1 0 0,-2-7-30 0 0,-3 3 1 0 0,2-3-1 0 0,-8-7 0 0 0,6 0-28 0 0,-5 0 0 0 0,5 5 32 0 0,-5 0 0 0 0,5 0-313 0 0,-5-5 174 0 0,6 0 17 0 0,-9 7 0 0 0,6-4 120 0 0,-3 7 1 0 0,2-5 2 0 0,3 5 0 0 0,3-5 192 0 0,-3 5-246 0 0,-4-6 66 0 0,8 9-7 0 0,-6-11 179 0 0,7 5-136 0 0,0-7-88 0 0,7 0 0 0 0,1-2-21 0 0,7-3 1 0 0,-5 2-137 0 0,1-7 1 0 0,-6 6 117 0 0,5-1 14 0 0,-7-3 0 0 0,4 8 41 0 0,-7 0 0 0 0,-7 6-36 0 0,-3 10 1 0 0,-9 6 163 0 0,-1 3 1 0 0,-7 4-26 0 0,2 1 1 0 0,-4 0 104 0 0,-1 1 1 0 0,4-1-195 0 0,1 1 1 0 0,8-8 48 0 0,2-2-243 0 0,6-5 1 0 0,11-7 134 0 0,3-4 0 0 0,4-10-62 0 0,6-5 0 0 0,7-10 25 0 0,3-6 1 0 0,-1 1-35 0 0,1-6 0 0 0,-6 4 121 0 0,1-8 0 0 0,-3 3-3 0 0,-2 1 1 0 0,0 1 30 0 0,0 0 0 0 0,-1-1 214 0 0,-4 1 1 0 0,2 6 243 0 0,-7 4-111 0 0,0 3-299 0 0,-5 2 1 0 0,-2 8 17 0 0,-3 7 1 0 0,-5 13-108 0 0,-10 13 1 0 0,-2 3 50 0 0,-3 1 0 0 0,-4 5-117 0 0,4 1 1 0 0,-9 6 97 0 0,-2-1 1 0 0,1-2-28 0 0,4 1 0 0 0,3-8 82 0 0,2-1 0 0 0,4-8-40 0 0,7-8-370 0 0,7 1 0 0 0,3-8 66 0 0,10-3 0 0 0,10-12 182 0 0,10-8 0 0 0,6-7-35 0 0,4-8 1 0 0,-1-6-226 0 0,6 1 1 0 0,-6-1 245 0 0,2 6 1 0 0,-4 0 21 0 0,-2-1 0 0 0,-4-1-8 0 0,-1-3 0 0 0,-6 3 279 0 0,1-4 0 0 0,-5 6 202 0 0,-5 4 1 0 0,-3 4-177 0 0,-7 7 0 0 0,-2 5 129 0 0,-3 0 1 0 0,-5 8-111 0 0,-10 2 1 0 0,1 4-63 0 0,-6 11 0 0 0,1-3-83 0 0,-1 8 1 0 0,-4 2-42 0 0,4-2 0 0 0,-4 5-143 0 0,-1-4 1 0 0,-1 6 103 0 0,1-2 1 0 0,1-1-134 0 0,4 1 0 0 0,-4-1 28 0 0,4 1 1 0 0,-2 2-9 0 0,1-7 0 0 0,4 1 14 0 0,7-6 0 0 0,7-5-110 0 0,3 0 58 0 0,3-7 1 0 0,4 4-160 0 0,3-7 0 0 0,5-1 277 0 0,10-5 1 0 0,5-4-73 0 0,11-10 0 0 0,-4-4-18 0 0,3-6 0 0 0,3 1 85 0 0,-3 4 0 0 0,4-7 222 0 0,-9 7 1 0 0,4-8-119 0 0,-8 8 0 0 0,-3 1 88 0 0,3-1 0 0 0,-10 6-73 0 0,0-1 0 0 0,-8 8 379 0 0,-8 2-287 0 0,0 7 1 0 0,-8-2-109 0 0,-8 10 0 0 0,0 0-196 0 0,-10 10 1 0 0,6-1 143 0 0,-5 11 1 0 0,-1-5-108 0 0,-4 6 0 0 0,-1-6 21 0 0,1 5 0 0 0,0-1 27 0 0,-1 1 1 0 0,-4 4 8 0 0,-1-4 1 0 0,-6 4-20 0 0,1 1 0 0 0,-1-1 26 0 0,2-4 0 0 0,-8 4 36 0 0,8-3 0 0 0,-4-4 8 0 0,13-2 0 0 0,-1-5-15 0 0,12-5-32 0 0,0 4-106 0 0,11-13 1 0 0,9-1-213 0 0,10-10 0 0 0,9-10 190 0 0,1-5 1 0 0,7-4 36 0 0,-1-2 0 0 0,2 1 29 0 0,3 0 1 0 0,-2 1 6 0 0,-4 4 0 0 0,-1-4 252 0 0,-4 3 0 0 0,-3 3-170 0 0,3-2 1 0 0,-5 4 294 0 0,-5-4 1 0 0,2 11 387 0 0,-7-1-390 0 0,0 10 1 0 0,-11-2-225 0 0,-5 7 1 0 0,-4 9-32 0 0,-5 6 0 0 0,-5 9 3 0 0,-11 11 0 0 0,-3 6-22 0 0,-6 9 0 0 0,-3 6-183 0 0,-2 10 1 0 0,-1 0 105 0 0,-10 10 1 0 0,-1-3-11 0 0,27-33 0 0 0,-1 1 0 0 0,-1 0 1 0 0,-1 0 60 0 0,3 0 1 0 0,-1 0 0 0 0,0-1 0 0 0,-2 1 2 0 0,0-3 1 0 0,0 0-1 0 0,-31 31 8 0 0,3-3 0 0 0,8-4 10 0 0,3-1 0 0 0,4-5-15 0 0,-5 0 0 0 0,7-9 10 0 0,-1-1 0 0 0,4-8-136 0 0,5-7 1 0 0,4-2 117 0 0,7-4 1 0 0,1-3-90 0 0,4-7 1 0 0,8-6 46-94 0,7-4-16-371 0,6 3-69 7 0,-2-6 0 458 0,7 5-164-388 0,4-7 1 388 0,0-7 287-342 0,11-3 0 342 0,2-6-64-262 0,13-4 1 262 0,1-10 68-112 0,3-11 0 112 0,6-9-84-9 0,9-6 0 9 0,-1-3 183 0 0,7-2 1 0 0,-5-7-181 0 0,5-3 0 0 0,3-5 45 0 0,-24 36 0 0 0,1-1 0 0 0,-3-3 1 0 0,0-1-14 0 0,4-3 0 0 0,2-1 0 0 0,-1-2 1 0 0,0-1-1 0 0,-1 1 0 0 0,2 1 0 0 0,0 1 0 0 0,-1 2 33 0 0,-4 0 1 0 0,-2 2-1 0 0,21-29-59 0 0,-13 18 235 0 0,-13 17-175 0 0,-12 24 1 0 0,-8 10 238 0 0,-7 10 1 0 0,-5-1 53 0 0,0 6 1 0 0,-8 0 77 93 0,-3 5 0-93 0,-1 9-241 348 0,-8 6 0-348 0,5 2-36 160 0,-6 9 1-160 0,-4-1-111 28 0,-5 6 1-28 0,-3 1 77 0 0,3 4 0 0 0,-4 1-147 0 0,-7 4 0 0 0,1 5 152 0 0,-1 0 1 0 0,-6 8-68 0 0,-4 12 0 0 0,-3-3 6 0 0,29-38 1 0 0,-1 1 0 0 0,-1 0-1 0 0,0-1-8 0 0,-29 36 1 0 0,-1 2 21 0 0,11-12 1 0 0,-5-6-3 0 0,5-4 1 0 0,-3-2-55 0 0,9 2 0 0 0,-3-4-6 0 0,13-6 0 0 0,-4-7-64 0 0,9-4 0 0 0,-2-6 88 0 0,11-9 88-300 0,8-6-287-210 0,6-14-23 63 0,27-14 1 447 0,-4-4 238-321 0,19-18 1 321 0,1-4-21-189 0,9-11 0 189 0,1-1-6-53 0,-1-4 0 53 0,1-2 10 0 0,0 8 1 0 0,1-8 88 0 0,4 3 0 0 0,1-11-110 0 0,4-5 1 0 0,5-4 61 0 0,-1-1 1 0 0,-29 35 0 0 0,1 0-17 0 0,3-2 0 0 0,1-1 1 0 0,-1 0-1 0 0,1 1 10 0 0,2-1 1 0 0,0 1 0 0 0,-3 2 0 0 0,-1 0-25 0 0,-1 2 0 0 0,0 2 0 0 0,23-24-48 0 0,-6 10 112 0 0,-9 10-62 0 0,-11 25 1 0 0,-16 4 268 0 0,-14 17 0 0 0,-9 12-90 0 0,-11 13 0 0 0,-9 9-55 16 0,-6 12 0-16 0,-7 3-59 169 0,1 7 0-169 0,-3 4 12 78 0,-1 1 0-78 0,-1 5-22 0 0,0-5 1 0 0,1 2-16 0 0,-1-2 1 0 0,-6 1 19 0 0,-4 4 1 0 0,-3-2 10 0 0,-2-3 0 0 0,-1-1-22 0 0,-4 6 1 0 0,-4-2-39 0 0,32-34 1 0 0,0 1 0 0 0,3 0 0 0 0,1 0 81 0 0,-32 30 1 0 0,4 5-49 0 0,1-5 0 0 0,2-2-6 0 0,3-8 0 0 0,10-9-44 0 0,11-6 0 0 0,4-12-155 0 0,6 1 0 0 0,-2-5-305 0 0,7 1 237 0 0,0-4 55-218 0,4-7-83-243 0,8-7 4 85 0,1-1 226 38 0,7-7 1 338 0,7 0 16-298 0,3 0 0 298 0,4-7 2-199 0,1-3 1 199 0,8-12 118-67 0,8-8 0 67 0,6-14-38 0 0,9-12 1 0 0,6-3 4 0 0,4-2 1 0 0,3-1-78 0 0,2-4 1 0 0,0-2 0 0 0,-1-3 1 0 0,3-3-4 0 0,3 3 1 0 0,-4-3 26 0 0,-29 35 0 0 0,0 2 0 0 0,21-24-25 0 0,-8 10 1 0 0,-11 12-48 0 0,-14 14 1 0 0,-8 10 284 0 0,-13 8 1 0 0,-7 7-79 0 0,-3 0 1 0 0,-5 8-4 0 0,-5 8 1 0 0,1 6-105 0 0,-6 8 1 0 0,-6 7 7 0 0,-4 4 0 0 0,-7 11-34 0 0,1 9 1 0 0,-3 1-11 0 0,-1 9 0 0 0,-3-5 43 0 0,-2 5 1 0 0,-1 2-30 0 0,21-33 0 0 0,-1 1 1 0 0,-26 37-23 0 0,24-37 0 0 0,0-1 0 0 0,-30 32 1 0 0,2-1 1 0 0,-1-5 68 0 0,-4 5 0 0 0,9-13-64 0 0,-4-3 1 0 0,10-6-1 0 0,0-3 1 0 0,9-5-24 0 0,2-1 0 0 0,6-8-108 0 0,-2-1 1 0 0,11-8-86 0 0,5-7 0 0 0,4-1 19 0 0,6 0 115-20 0,4-7-50-221 0,6-1-322-24 0,0-7 314 18 0,6-7 1 247 0,4-8 327-178 0,11-10 1 178 0,4-6-83-159 0,11-4 1 159 0,-1-9 112-143 0,11-7 1 143 0,3-13-215-40 0,12-2 0 40 0,-28 30 1 0 0,1-2 8 0 0,1-2 0 0 0,1-1 1 0 0,2-1-1 0 0,2-1-35 0 0,3-2 1 0 0,0-1-1 0 0,1-3 1 0 0,1-2 41 0 0,8-1 0 0 0,1-2 0 0 0,-2-3 0 0 0,1-1-86 0 0,5-5 1 0 0,0-1-1 0 0,-6 7 1 0 0,-2 0 36 0 0,-1 0 1 0 0,-2 2-1 0 0,-7 8 1 0 0,-2 3-49 0 0,22-27 0 0 0,-9 17 101 0 0,-15 18 203 0 0,-8 11-91 0 0,-19 10 0 0 0,-4 8 281 0 0,-10 7 0 0 0,-5 13-237 0 0,-11 8 1 0 0,-9 14-78 18 0,-11 11 0-18 0,-4 8-70 223 0,-6 12 0-223 0,-3 1 106 128 0,-7 4 1-128 0,0 4-172 0 0,1-4 0 0 0,29-32 1 0 0,1 1 21 0 0,-1 0 1 0 0,1 1 0 0 0,-1 1-1 0 0,-1-1-39 0 0,0-1 0 0 0,-1 1 0 0 0,1 1 0 0 0,-1 1 47 0 0,-2 2 1 0 0,-1 1 0 0 0,-1 2 0 0 0,0 0-70 0 0,-1 1 0 0 0,0-2 1 0 0,-1-1-1 0 0,0-2 22 0 0,6-3 1 0 0,0-1-1 0 0,-26 31-19 0 0,9-5 1 0 0,4-12 28 0 0,5-8 0 0 0,13-9-1 0 0,12-12-286 0 0,1-10 134 0 0,14-8 0 0 0,1-9-254 0 0,10-3 0 0 0,5-5 349 0 0,5-10 1 0 0,-1-11 226-58 0,6-9 1 58 0,7-11-45-190 0,9-5 1 190 0,9-9-109-64 0,6-6 0 64 0,-23 28 0 0 0,0-1 38 0 0,3-1 0 0 0,-1-1 1 0 0,0-1-1 0 0,-1 0-40 0 0,1 1 0 0 0,1 0 1 0 0,3-5-1 0 0,2-1 11 0 0,4-1 1 0 0,1 0-1 0 0,2-6 1 0 0,0 0 29 0 0,3 2 0 0 0,0 2 0 0 0,-3 1 0 0 0,0 2-18 0 0,-5 7 1 0 0,0 3 0 0 0,-4 4 0 0 0,-2 2 25 0 0,29-25 1 0 0,-7 4 3 0 0,-8 11 0 0 0,-14 6 234 0 0,-17 14-157 0 0,-3 11 173 0 0,-8 8 1 0 0,-6 7-65 0 0,-13 0 0 0 0,-2 9-158 96 0,-13 6 1-96 0,-9 19-16 386 0,-12 11 0-386 0,-6 16-142 282 0,-9 0 1-282 0,-1 15 110 91 0,29-38 1-91 0,0 0-1 0 0,-2 7 1 0 0,0 0-94 0 0,-2-2 0 0 0,-2 0 0 0 0,1 4 0 0 0,0 0 38 0 0,1-1 1 0 0,-2 0-1 0 0,-2 5 1 0 0,0 2 44 0 0,-2 5 0 0 0,-1 1 0 0 0,-2 3 0 0 0,-2-1 5 0 0,0 0 0 0 0,-1 0 0 0 0,1 2 1 0 0,0-1-28 0 0,2-3 1 0 0,1-1 0 0 0,2-1-1 0 0,0 1-51 0 0,0 0 0 0 0,0 0 0 0 0,0-3 1 0 0,1-2 52 0 0,-1 1 0 0 0,0-1 0 0 0,2-6 0 0 0,-1-3 0 0 0,4-5 0 0 0,0-2 0 0 0,3 0 0 0 0,1-1-1 0 0,-32 24 1 0 0,7 1-16-629 0,8-15 0 629 0,7-6 17-951 0,14-14 0 951 0,11-11-14-783 0,4-10 98 108 0,10-3 1 675 0,5-11-159-510 0,10-6 0 510 0,5-10-156-311 0,6-16 0 311 0,9-4 179-184 0,11-11 1 184 0,2-3-20-41 0,3 3 1 41 0,0 2 36 0 0,-1-2 0 0 0,8 0 0 0 0,2-5 1 0 0,3 1 265 0 0,-2-1 0 0 0,4-2-181 0 0,1-3 0 0 0,2-3 57 0 0,-28 31 0 0 0,1 0 1 0 0,-1 2-1 0 0,1 1-44 0 0,1-1 1 0 0,2 1-1 0 0,-1 2 1 0 0,0 0 10 0 0,0-3 0 0 0,0 1 0 0 0,24-15-35 0 0,-6 4 0 0 0,-19 14 34 0 0,-6 12-79 0 0,-18 6 0 0 0,-1 16-183 0 0,-17 3 1 0 0,-10 10 451 0 0,-11 10 0 0 0,-9 11-155 0 0,-6 5 1 0 0,-3 1 170 0 0,-1-2 0 0 0,-6 4-126 0 0,0-3 1 0 0,-6 4 9 0 0,1 6 1 0 0,2-4-116 0 0,-2 4 0 0 0,1 3-169 0 0,-6 2 0 0 0,-7 10 158 0 0,33-31 0 0 0,-1 1 0 0 0,-1 1 0 0 0,-2 2-95 0 0,-1 1 0 0 0,-1 1 1 0 0,2 1-1 0 0,-1 0-59 0 0,-3 4 1 0 0,0 0-1 0 0,1 0 1 0 0,1 1 23 0 0,-5 1 0 0 0,1 0 1 0 0,6-5-1 0 0,2-2 44 0 0,-4 0 0 0 0,0-1 0 0 0,-24 31-66 0 0,4-10 0 0 0,7-7 284 0 0,8-3 1 0 0,9-17 59 0 0,6-9-148 0 0,15-13 1 0 0,9-7-187 0 0,7-10 1 0 0,7 2 121-273 0,3-8 0 273 0,3-4-269-415 0,2-5 1 415 0,6-7 147-331 0,-1 2 1 331 0,7-4 115-271 0,-2-2 0 271 0,-1 1-22-126 0,1 0 0 126 0,1-8-4-27 0,4-2 1 27 0,0 1 31 0 0,1-2 1 0 0,4-6 20 0 0,1-9 1 0 0,8-4-71 0 0,1-6 0 0 0,15-10 41 0 0,-26 33 1 0 0,3-1-1 0 0,1-4 1 0 0,1-2-43 0 0,4-2 1 0 0,0-2 0 0 0,1-3-1 0 0,0-1 34 0 0,7-5 0 0 0,0-1 0 0 0,-8 7 0 0 0,0 0-10 0 0,-2 0 0 0 0,-1 2 1 0 0,-4 4-1 0 0,-3 2 39 0 0,-4 5 0 0 0,-2 2 0 0 0,24-32 136 0 0,-11 13 0 0 0,-4 14-108 0 0,-11 11 0 0 0,-3 11 153 147 0,-7 5 1-147 0,0 4-126 717 0,1 6 44-27 0,-8 3-95-148 0,-1 7 0-542 0,-9 4 49 447 0,-3 6 1-447 0,-9 7 81 308 0,-6 13 0-308 0,-2 7-152 115 0,2 4 0-115 0,-4 3-23 14 0,-6 2 1-14 0,-1-6 115 0 0,1 1 0 0 0,0-1 12 0 0,-1 6 0 0 0,-4 5-54 0 0,-1-1 1 0 0,-4 3 5 0 0,4-3 0 0 0,-8 4-112 0 0,-1 7 1 0 0,-8 10 94 0 0,-7 0 1 0 0,-1 7-53 0 0,0-7 1 0 0,-5 3 36 0 0,33-36 0 0 0,0 0 1 0 0,0 2-1 0 0,0 0-96 0 0,-28 36 1 0 0,6-4 42 0 0,-1-11 0 0 0,2 0-19 0 0,-2 0 1 0 0,-1-2 34 0 0,6-3 0 0 0,5-6 1-433 0,6-9 1 433 0,8-6-8-714 0,1-9 1 714 0,3-1-16-672 0,7-10-59 112 0,8 4 81 99 0,6-18 0 461 0,9 5-384-425 0,3-12 1 425 0,3-2 155-327 0,7-7 1 327 0,2-7 183-236 0,4-3 0 236 0,2-4 32-176 0,8-2 0 176 0,-1-4 139-36 0,0-1 0 36 0,8-8 34 0 0,2-1 1 0 0,6-8-120 0 0,4-7 1 0 0,-1-1 58 0 0,7 0 0 0 0,2-8-74 0 0,-26 31 1 0 0,2 0 0 0 0,1-4 0 0 0,1-1-2 0 0,4-5 0 0 0,1 0 0 0 0,0 1 1 0 0,2-1-14 0 0,3-2 1 0 0,-1-1-1 0 0,-1 3 1 0 0,-2 1-67 0 0,2-1 1 0 0,-1 0 0 0 0,-6 6-1 0 0,0 1 33 0 0,29-30 1 0 0,-15 19-69 0 0,-26 21-80 0 0,-3 15 0 0 0,-14 11 140 0 0,-3 10 1 0 0,-11 3 264 0 0,-10 7 0 0 0,-6 9-80 0 0,-8 6 1 0 0,-2 7-99 20 0,-4 9 1-20 0,3 0 2 175 0,-8-1 0-175 0,1 6 35 145 0,-6 0 1-145 0,-5 4-65 45 0,1-4 0-45 0,-3 7-16 0 0,3-3 0 0 0,-5 4 27 0 0,-5 2 0 0 0,-8 12-20 0 0,33-35 1 0 0,-1 0 0 0 0,-2 5 0 0 0,0 0-41 0 0,-2 0 0 0 0,-1 0 0 0 0,-1 3 0 0 0,-1 0 30 0 0,-2 2 1 0 0,-1 0 0 0 0,2 0 0 0 0,0 0-4 0 0,3 1 0 0 0,1-2 0 0 0,2-2 1 0 0,2-2-28 0 0,-25 28 0 0 0,7-3-4 0 0,3-7 0 0 0,11-9 11 0 0,4-6 0 0 0,11-11 11 0 0,5-15 123 0 0,3 1-125 0 0,8-20-242 0 14,3 6 0 0 1,7-9 142-91 41,4-3 1 91 0,4 2 69-354-8,6-7 0 354-1,0 0-6-264-10,0-5 0 264-1,1-1-6-202-14,-1 1 1 202 1,0-5-12-161-15,0 0 1 161 0,2-1-5-76-8,3 6 1 76 0,-1-7 129-14 0,6-3 1 14 0,1-6-117-3 0,4-4 1 3 0,6-4 134 0 0,-1-7 1 0 0,7-1-128 0 0,-1-4 0 0 0,-2 4-23 0 0,1-4 1 0 0,-1 4 57 0 0,2 2 0 0 0,-11 6-10 0 0,-10 3 235 0 0,-3 11 0 0 0,-17 13-79 0 0,-10 17 0 0 0,-15 17 45 0 0,-11 19 0 0 0,-6 4-138 0 0,2 6 1 0 0,-3 1-1 0 0,3 4 1 0 0,-2 3 34 0 0,6-3 0 0 0,1-4-130 0 0,4-1 1 0 0,2-5 54 0 0,4-6 1 0 0,1-1-25 0 0,4-4 0 0 0,8-7 16 0 0,-3 2 1 0 0,10-15-72 0 0,0 0-281 0 0,3-3 204 0 0,2-3-263 0 0,0-3 524 0 0,0-6-21 0 0,0 7-129 0 0,0-5 31 0 0,0 5 175 0 0,7-7 1 0 0,-4-7-138 0 0,8-3 0 0 0,-6-4 29 0 0,5-1 1 0 0,-2 0-25 0 0,2 0 0 0 0,2-1-113 0 0,-7 1 1 0 0,5 0 73 0 0,-5 0 1 0 0,2 0-12 0 0,-2-1 21 0 0,-3 1 1 0 0,5 0-23 0 0,-7 0 67 0 0,0 6 0 0 0,-2 2-51 0 0,-3 7 0 0 0,-3 2-32 0 0,-8 3 0 0 0,1 5 41 0 0,0 11 0 0 0,-5 2 64 0 0,-1 8 0 0 0,-4-6-8 0 0,5 0 1 0 0,-1 1 109 0 0,6 4 1 0 0,0-6-120 0 0,0-4 0 0 0,6-3 15 0 0,4-2 0 0 0,4 0-87 0 0,1 1 0 0 0,0-6 140 0 0,0 0-176 0 0,0-7 1 0 0,1 9 135 0 0,4-7-231 0 0,-3 0 201 0 0,5 2-19 0 0,-7 1 13 0 0,0 8 21 0 0,0-1-557-12 0,0-7 318-39 0,0-1 88 17 0,7-20 0 34 0,1-4 3-22 0,7-14 1 22 1,6-1-18-3 2,-1-3 0 3 1,5 1 80 0-4,-5-7 1 0 1,2 2 2 0-1,-1-1 1 0 0,-10-2 111 0 0,5 6 1 0 0,-6 2-185 0 0,0 9 341 0 0,-3-4 0 0 0,-9 19-74 0 0,-3 0 1 0 0,-3 8-63 0 0,-8 7 0 0 0,-4 11-17 0 0,0 9 0 0 0,-2 4 124 0 0,2 1 0 0 0,3 1-168 0 0,-4-1 1 0 0,-1-1-8 0 0,2-4 0 0 0,5 4-138 0 0,5-4 0 0 0,1-1 170 0 0,-1 1 0 0 0,-2-6-259 0 0,7 1 1 0 0,0-8-52 0 0,5-2 72 0 0,7-7 0 0 0,7 2 45 0 0,6-10 1 0 0,0-5 20 0 0,-5-10 0 0 0,7-4 19 0 0,4-6 0 0 0,1 1 43 0 0,-2 4 1 0 0,-3-2 36 0 0,-7 6 1 0 0,0-1-72 0 0,1 2 1 0 0,-3 8 220 0 0,-3-3-201 0 0,4 10 361 0 0,-13-2-253 0 0,6 7 0 0 0,-12 7-50 0 0,0 3 0 0 0,-5 4 79 0 0,5 1 1 0 0,-5-5 135 0 0,5 0 1 0 0,-2-5 6 0 0,2 5-156 0 0,3-6 1 0 0,-5 4-265 0 0,7-3 0 0 0,-1-3 6 0 0,-4 3-113 0 0,3-3 216 0 0,-5 5 0 0 0,7-4 4 0 0,0 7 30 0 0,-7 0 1 0 0,1 5 16 0 0,-5 1 0 0 0,3-3 40 0 0,3-3 0 0 0,2 4 39 0 0,-8-4 1 0 0,8-2-268 0 0,-2 2 244 0 0,3-6-35 0 0,2 3 0 0 0,7-16-14 0 0,3-6 1 0 0,5-7-15 0 0,6-8 0 0 0,2-8-44 0 0,8-2 1 0 0,-1-4-5 0 0,1-2 1 0 0,1 1 4 0 0,3-1 0 0 0,-4 0 25 0 0,-1 1 0 0 0,-3 8 6 0 0,-12 6-19 0 0,4 8 281 0 0,-18 14 0 0 0,-6 6-22 0 0,-10 13 1 0 0,-8 7-16 0 0,2 13 0 0 0,-6 1-88 0 0,2-1 1 0 0,-2 0 20 0 0,2 1 0 0 0,-3-1 11 0 0,8 1 1 0 0,-5 1-24 0 0,5 3 1 0 0,-2-4-186 0 0,1-1 1 0 0,4-1 158 0 0,-3-9 0 0 0,8 5-151 0 0,2-4 0 0 0,7-6-206 0 0,-2-5-50 0 0,3-7 1 0 0,4 4 213 0 0,3-7 0 0 0,3-7 44 0 0,7-3 1 0 0,-4-3 24 0 0,-1-2 1 0 0,0-1-130 0 0,5 1 56 0 0,0 0 31 0 0,1 0 1 0 0,-6 1 162 0 0,0 4 1 0 0,-7 2 171 0 0,2 3 327 0 0,-3 3-735 0 0,-2-5 260 0 0,7 0-70 0 0,-6 6 0 0 0,6-8-17 0 0,-7 4 0 0 0,5 2-170 0 0,0-7 223 0 0,7 6-29 0 0,-10-9-14 0 0,5 11 1 0 0,-7-3 21 0 0,0 10 0 0 0,-2 5 10 0 0,-3 10 0 0 0,-4 9-29 0 0,-6 7 1 0 0,5 6 10 0 0,0-2 0 0 0,0-1-6 0 0,-5 2 1 0 0,1-7 69 0 0,4 1 1 0 0,3-9-124 0 0,7-6-92 0 0,0-3 0 0 0,7-12 72 0 0,3-10 1 0 0,9-12-7 0 0,1-19 0 0 0,7-3 5 0 0,-2-6 0 0 0,4-2-16 0 0,1-4 0 0 0,-4 2-19 0 0,-1-7 1 0 0,-6 5 27 0 0,1-4 0 0 0,2-6 117 0 0,-2-5 0 0 0,-5 2-20 0 0,-4 8 0 0 0,-3 5 13 0 0,2 11 1 0 0,-1 6 129 0 0,-4 14 84 0 0,-4 6 1 0 0,1 18-197 0 0,-7 6 0 0 0,-7 7-34 0 0,2 13 0 0 0,-9 7 16 0 0,-1 4 1 0 0,-2 9 28 0 0,2 6 0 0 0,3 2-50 0 0,-3-3 1 0 0,-2-2 57 0 0,1-8 0 0 0,1 1 4 0 0,5 0 1 0 0,0-3-90 0 0,0-2 0 0 0,1-5-11 0 0,4-11 0 0 0,3-8-81 0 0,7-7-373 0 0,0-7 244 0 0,0 4 0 0 0,2-9 46 0 0,3-3 1 0 0,3-3-77 0 0,8-7 1 0 0,-1-7 142 0 0,0-4 0 0 0,2-2-29 0 0,3-3 0 0 0,-3 1 63 0 0,3-1 0 0 0,-3 6 116 0 0,-2 0 1 0 0,1-1 17 0 0,-1-4 1 0 0,0-1-64 0 0,0 1 1 0 0,2-2 113 0 0,3-3 0 0 0,-3 1-38 0 0,4-7 0 0 0,1 4-34 0 0,-2 2 1 0 0,-2 1 65 0 0,-7 13 40 0 0,2 8-14 0 0,-11 6 1 0 0,-7 27 183 0 0,-11 11 1 0 0,-9 11-325 0 0,0 9 0 0 0,-4 1 88 0 0,-1 4 0 0 0,4 1-181 0 0,1-6 1 0 0,1 1 120 0 0,-1-1 0 0 0,-2-4-22 0 0,7 4 1 0 0,-1-10 2 0 0,6-6 0 0 0,0-4-73 0 0,0-6-203 0 0,6-3 13 0 0,3-14 0 0 0,12-8 147 0 0,4-10 1 0 0,4-10 59 0 0,1-5 1 0 0,5-9-68 0 0,1-2 0 0 0,6-6 39 0 0,-2 1 1 0 0,-1-2 136 0 0,1-3 0 0 0,0-1-97 0 0,6-4 0 0 0,1-5 9 0 0,3-10 1 0 0,3-3 56 0 0,2-7 0 0 0,6-12-3 0 0,-23 43 1 0 0,-1-1-1 0 0,1-4 1 0 0,0-1 17 0 0,2-1 0 0 0,1 2 1 0 0,18-31-50 0 0,-9 15 0 0 0,-6 26 158 0 0,-14 24-140 0 0,-7 8 0 0 0,-2 23 250 0 0,-12 11 1 0 0,-4 17-149 0 0,-10 18 0 0 0,-4 7-67 0 0,-6 8 0 0 0,0-2-25 0 0,-1-3 0 0 0,6 0-4 0 0,-1-10 0 0 0,1 5 90 0 0,-5-5 0 0 0,1-9-13 0 0,4-1 0 0 0,3-12 66 0 0,6-14 1 0 0,6-5-343 0 0,0-10-552 0 0,7-3 614 0 0,10-27 0 0 0,4 5 72 0 0,15-21 1 0 0,-1 6-38 0 0,6-11 0 0 0,-1-1-154 0 0,0-9 0 0 0,6-3 121 0 0,-1-7 0 0 0,6-1 13 0 0,-6-4 0 0 0,6-3 149 0 0,-6-7 0 0 0,9-14-72 0 0,-21 42 1 0 0,0 0 0 0 0,-1 0 0 0 0,2 1 115 0 0,1 1 0 0 0,0 1 0 0 0,16-36 27 0 0,-6 15 1 0 0,-9 20 163 0 0,-6 21-261 0 0,-10 13 0 0 0,-3 21 12 0 0,-7 16 1 0 0,-9 17 136 0 0,-6 14 0 0 0,0 3 188 0 0,-5 2 0 0 0,-2-2-345 0 0,1-3 1 0 0,-1 3 87 0 0,2-3 1 0 0,3-11-147 0 0,-3-4 0 0 0,5-7 62 0 0,5-4 1 0 0,-2-11-11 0 0,7-4-68 0 0,0-10 0 0 0,6-5-180 0 0,4-10 0 0 0,6-10 40 0 0,9-6 0 0 0,3-9 93 0 0,8-6 1 0 0,-1-3-133 0 0,1-1 1 0 0,4-8 106 0 0,1-3 0 0 0,1 2 175 0 0,-2-1 0 0 0,-1-8-101 0 0,7-8 0 0 0,-1-5 149 0 0,6-5 1 0 0,-1-2-94 0 0,1-3 1 0 0,-2 5 119 0 0,-3 10 0 0 0,-1 14 25 0 0,-9 16-126 0 0,-4 17 0 0 0,-19 21 81 69 0,-3 13 0-69 0,-5 9 76 256 0,-5 16 1-256 0,-9 11 244 163 0,-6 10 1-163 0,-9 9-322 90 0,-1 6 1-90 0,0 2-65 24 0,-6-2 1-24 0,4-3 38 0 0,2-8 1 0 0,1-4 9 0 0,4 0 0 0 0,-2-10 153 0 0,6-6-40 0 0,1-9-505 0 0,12-23 0 0 0,8-10 42 0 0,10-13 1 0 0,10-9 84 0 0,5-11 1 0 0,9-6 47 0 0,2-9 1 0 0,6 1-190 0 0,-2-7 0 0 0,4 5 154 0 0,2-4 0 0 0,0-3 5 0 0,-1-8 1 0 0,1-3 202 0 0,-1-7 0 0 0,6-7-78 0 0,0-3 0 0 0,-23 41 0 0 0,0 0 53 0 0,-3 0 0 0 0,0-1 1 0 0,3-1-1 0 0,0 1-90 377 0,23-40 1-377 0,-2 10 219 532 0,-9 25 1-532 0,-9 16 180 517 0,-11 20 114-37 0,4 6-331-66 0,-8 16 0-414 0,1 6 172 347 0,-7 8 1-347 0,-8 13-130 299 0,-2 1 1-299 0,-7 9 24 196 0,-8 7 1-196 0,-7 3-125 63 0,-3 7 0-63 0,-4-1 68 0 0,-1 1 0 0 0,-1-5-205 0 0,1 0 1 0 0,0-7 37 0 0,-1 1 1 0 0,-3-4 27 0 0,4-5 0 0 0,-2-11-2 0 0,12-10-17 0 0,6-3-193 0 0,7-8 0 0 0,9-9-338 0 0,3-11 1 0 0,9-9 237 0 0,6-5 1 0 0,7-4 139 0 0,-2-1 0 0 0,4-6-2 0 0,1 1 0 0 0,1-13 106 0 0,-1 3 0 0 0,2-11 175 0 0,4 0 1 0 0,-2-5-127 0 0,6-4 1 0 0,7-13 138 0 0,-19 33 0 0 0,0-1 0 0 0,2-3 0 0 0,-1-2-14 0 0,1-4 1 0 0,1-2-1 0 0,2 0 1 0 0,2 0-61 0 0,0-4 1 0 0,1 0 0 0 0,-2 2 0 0 0,1 1-9 0 0,0-1 1 0 0,1 2-1 0 0,-4 8 1 0 0,0 1-12 301 0,1 2 1-301 0,0 1 0 0 0,18-27 9 873 0,-6 11 0-873 0,-4 8-21 987 0,-1 13 1-987 0,-4 4-29 1020 0,-11 11-41-121 0,-10 10-13-104 0,-8 8 308-137 0,-27 34 0-658 0,0 3-131 388 0,-21 31 0-388 0,-8 5-97 83 0,19-26 1-83 0,-1 1-1 0 0,-28 39 45 0 0,29-37 1 0 0,-1 0-1 0 0,-28 36 34 0 0,8 2 0 0 0,-1-6 63 0 0,1 1 1 0 0,9-12-6 0 0,-3 2 1 0 0,14-12-71 0 0,1-14 1 0 0,16-14 10 0 0,4-11 0 0 0,7-12-429 0 0,3-3 1 0 0,6-3 152 0 0,5-12 0 0 0,9 1-7 0 0,5-11 0 0 0,4-7 92 0 0,1-9 1 0 0,1-3-64 0 0,-1-1 0 0 0,2-3 104 0 0,4-2 0 0 0,-9-4-2 0 0,3-7 0 0 0,-3-2 38 0 0,4-3 0 0 0,1-5 215 0 0,3-10 1 0 0,4-3-66 0 0,-16 38 1 0 0,0 1-1 0 0,-1-1 1 0 0,0 0-6 0 0,18-45 0 0 0,4 7-41 0 0,-3 3 1 0 0,-1 13-25 0 0,-4 12 0 0 0,-1 11 19 0 0,-10 14 1 0 0,4 1-36 0 0,2-1 0 0 0,-3 3-12 179 0,-2 2 1-179 0,-4 11-113 597 0,-7 10 110-69 0,-7 3 1-528 0,-3 4 243 456 0,-10 3 0-456 0,-12 14-80 303 0,-13 16 0-303 0,-9 13-81 150 0,-12 17 1-150 0,-3 5-102 55 0,-6 6 1-55 0,4 5-2 0 0,0 0 1 0 0,0 2 16 0 0,26-43 1 0 0,-1 1 0 0 0,1 0-1 0 0,0 1-74 0 0,-1 0 1 0 0,1 2 0 0 0,2 0 0 0 0,0 0 2 0 0,-28 37 1 0 0,2-2 80 0 0,-2-8 1 0 0,6-10-58 0 0,9-10 1 0 0,11-18-72 0 0,10-7 207 0 0,9-14 0 0 0,6-7-210 0 0,10-10 1 0 0,11-4-178 0 0,9-6 1 0 0,9-14 156 0 0,1-6 1 0 0,7-8 36 0 0,-1-2 0 0 0,3-6 59 0 0,2 0 0 0 0,-1-11-43 0 0,1 1 0 0 0,-1-10 167 0 0,1 0 1 0 0,1-5-150 0 0,4-5 0 0 0,-24 37 0 0 0,0-1 114 0 0,4-3 0 0 0,-1-1 0 0 0,-3 2 0 0 0,0 0 31 0 0,24-40 1 0 0,-6 15-38 0 0,-4 16 0 0 0,-6 5-42 0 0,-9 16 0 0 0,-6 11 8 0 0,-10 9 8 0 0,4 3-15 0 0,-13 4 273 0 0,6 1 0 0 0,-9 9-163 0 0,-3 3 0 0 0,-8 3 82 0 0,-7 7 0 0 0,-9 7-124 0 0,-2 4 0 0 0,-1 9-4 0 0,-8 6 0 0 0,-6 9-50 0 0,-5 6 1 0 0,-4 8-11 0 0,4 2 0 0 0,-6 7-97 0 0,1-2 0 0 0,-3 8 120 0 0,28-38 0 0 0,1-1 0 0 0,-26 41-47 0 0,0-4 0 0 0,9-10-7 0 0,1-6 1 0 0,9-9-178 0 0,12-11 197 0 0,3-18 0 0 0,15-9-328 0 0,7-14 0 0 0,7-2 32 0 0,8-3 1 0 0,7-5 148 0 0,3-10 1 0 0,6-9 75 0 0,4-6 0 0 0,4-13-3 0 0,7 3 1 0 0,-6-9 69 0 0,1 3 1 0 0,5-12-123 0 0,4 3 1 0 0,3-13 231 0 0,-3-3 1 0 0,3-7-95 0 0,-26 38 0 0 0,1-1 0 0 0,2-2 1 0 0,0 0 63 0 0,-2 0 1 0 0,-1-1-1 0 0,-1 0 1 0 0,-1 0 60 0 0,21-37 1 0 0,-8 15-48 0 0,-7 26 1 0 0,-13 14-6 0 0,-2 16 1 0 0,-10 1 14 0 0,5 9 0 0 0,-6 0-66 0 0,5 5 0 0 0,0 0 9 0 0,5 0 1 0 0,5-6-44 30 0,1-5 1-30 0,-1 3 51 295 0,-5-2 0-295 0,-5 6-270 333 0,0-1 275-13 0,-6 4 0-320 0,-1 2 43 244 0,-13 4 0-244 0,-9 19-111 163 0,-16 17 1-163 0,-4 9 2 72 0,-7 11 1-72 0,-4 5-124 3 0,-1 0 0-3 0,-1 2 145 0 0,1-3 1 0 0,4 0-36 0 0,-4 6 1 0 0,-1-7 17 0 0,1 2 1 0 0,0-9-8 0 0,6-1 0 0 0,13-21 47 0 0,6-4-35 0 0,14-18 1 0 0,7-8-304 0 0,10-10 1 0 0,7-5 177 0 0,14-10 1 0 0,1-11-44 0 0,13-9 0 0 0,2-4 102 0 0,9-2 0 0 0,-9-6 49 0 0,4-4 0 0 0,-4-3-25 0 0,4-2 1 0 0,1-10 10 0 0,4-10 0 0 0,-24 38 1 0 0,2-2 20 0 0,3-7 0 0 0,1-2 0 0 0,-1 2 0 0 0,1-1 68 0 0,2-5 1 0 0,1 0 0 0 0,-4 6 0 0 0,0 2-335 0 0,1 1 0 0 0,0 2 1 0 0,14-17 275 0 0,-12 23 0 0 0,-9 28 0 0 0,-11 14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37.8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502 4745 7813,'0'8'413,"-2"-1"-301,-3-7 36,3 0-276,-4 0 120,6 0 263,0 0-67,0-7-164,0 5 0,0-6 57,0 3 366,0-4-327,0-6 1,0 5-1,0 0 58,0-2 0,0 4 87,0-3 0,0 1-110,0-5 1,0-5-137,0 0 0,0-7 60,0 1 1,0-4-154,0-6 0,0 3 78,0-8 1,5 5 7,0-4 0,0-1 114,-5-4 0,2 4-68,3 1 1,-4 6 216,4-2 0,-3-1-123,-2 2 0,0-1 106,0 6 0,-2-1-182,-3 1 0,4-2-105,-4-4 1,3 3 68,2-8 1,0 6-153,0-6 0,0 1-11,0-6 1,-2 5 102,-3 1 0,3 4 50,-3-4 0,4 4-45,1-4 0,-5 4 218,0-4 0,-1 6-75,6-2 0,0 3-43,0-3 1,0 9-103,0-3 0,0 3 5,0-4 0,0 1 21,0-1 0,0 1-128,0 0 0,0-1 89,0 1 0,2-1 15,3 1 0,-3 0 47,3-1 0,-3 6-58,-2-1 1,0 1 162,0-5 0,0 6-112,0 4 0,0-2 16,0 2 1,-2-2 41,-3 1 1,3 3-47,-3-8 0,3 6 29,2-5 1,-5 5-27,0-6 1,0 6-20,5-5 1,0 6 14,0-1 0,0-2-35,0 1 0,0-4-11,0 5 0,0 0-94,0 4 0,0-4 44,0 0 1,0 0-18,0 4 0,0-4 105,0 0 1,0-2-49,0 2 1,0 3 40,0-4 0,0 4-46,0 2 1,0-5 160,0 0 1,0-2-37,0 1 0,0 5-27,0-5 1,0-1-90,0 2 1,0 0 51,0 5 1,0-6-100,0 1 1,0 0 84,0 5 1,0-2-61,0-4 1,0 4 37,0-3 1,0-2-3,0 2 1,0-5 2,0 4 0,0-4 2,0 5 0,0-7-6,0 1 1,0 3-1,0-3 0,0 6 63,0-5 1,0 6-56,0-1 1,0 3 99,0 2 0,0 0-60,0-1-39,0-6 0,-1 6-25,-5-5 1,5 4-5,-4 2 0,3 0 0,2 0 0,0-6-13,0 1 0,0-2-54,0 2 1,0 1 69,0-6 0,0 6 18,0-1 1,0-2-21,0 2 1,0-5 3,0 4 1,0 1 51,0 5 1,0 0 3,0-1 1,2-4-22,3 0 0,-4 5 10,5 5 0,-5-1-89,-1-4 1,0 0 68,0 0 0,0 0-101,0-1 0,0-4 83,0 0 1,0 0 10,0 4 1,0-4-14,0 0 1,0-1-7,0 6 0,-5 0-36,0 0 26,0 0-76,-2-1 0,4 6-28,-7 0-207,6 7-69,-9-4-1180,11 0 807,-5 6-1151,7-6 997,0 7 0,2 0 936,3 0 0,-3-7 0,5-1 0</inkml:trace>
  <inkml:trace contextRef="#ctx0" brushRef="#br0" timeOffset="809">91 578 8295,'-15'7'-478,"0"-5"281,0 3 855,6-4-450,-4 6 0,9-5-538,-6 3 185,7-3 276,-4-2 369,7 0-347,0 0 1,0-7 24,0-3 1,5 1-77,0-1 1,5-2-19,-5-8 0,7 1 47,-2-6 1,4 5-9,1-6 1,5 1-14,1-5 0,1-6-37,-2 1 1,-3-1-106,3 6 0,2-6 80,-2 1 1,6-1-127,-6 6 1,0 6 83,-5 4 0,1 0-75,-1 5 1,-5-4 185,0 9-15,-7 3 121,4 0-178,0 7 1,-4 0-17,7 0 26,-6 0 0,8 2-91,-7 3 0,5 4 107,-5 6-150,7 0 0,-9 0 1,6 2-230,-3 3 1,6-1-369,-2 6 396,4-6 1,-1 8 0,-1-5-527,-2 1 806,7-4 0,0 3 0,5-7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40.8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76 472 7945,'-10'0'0,"0"0"0,7-2-105,-2-3 296,-4 3-111,1-4 1,-1 4 337,4-3-466,-3 3 17,6-5 233,-5 7 81,7 0 106,0 0-202,7 0-122,-5 0 1,6 0 161,-3 0-71,-3 0 35,11 0 0,-6-1 88,3-4-78,4 3 0,-6-5-73,7 7 1,1 0-147,-1 0 1,0 0 99,0 0 0,1-1-170,-1-5 1,5 5 47,0-4 0,7 3-62,-1 2 1,2-5 76,3 0 0,1 0 24,3 5 1,-3 0-75,4 0 1,-4 0 72,-2 0 0,1 0-136,-1 0 1,-1 0 115,-4 0 1,2 0 16,-6 0 1,4 0 62,-5 0 1,1-2 126,-6-3 1,0 3-14,0-3 1,0 4-101,1 1 1,-5 0 52,5 0 0,-5 0-40,10 0 0,-4 0-160,-2 0 0,5 0 104,0 0 1,1 0-209,-6 0 0,5 0 8,0 0 1,2 0-7,-1 0 1,-3 0 151,8 0 1,-6 0-4,5 0 1,-5 0 73,6 0 0,-6 0-90,5 0 0,-1-5 157,1-1 1,4 1-99,-4 5 0,2-5 17,-1 0 0,3 0-22,-4 5 0,2-5-1,-2 0 0,7 0 16,-6 5 0,4 0-18,-10 0 1,6 0 10,-6 0 0,7 0-20,-2 0 0,-1 0 3,1 0 0,-1 0-8,1 0 1,4 0-3,-4 0 0,4 0 0,2 0 0,-1 0 9,0 0 0,1 0-7,-1 0 1,-4-2 3,-1-3 1,0 4 85,6-4 1,-1 1-81,1-1 1,-1 3 79,0-3 1,-4 4-62,-1 1 1,4-2 6,1-3 1,4 3-50,-9-3 0,4 3 48,1 2 1,1 0-100,-1 0 1,-1 0 85,-4 0 1,4 0-60,-4 0 0,2 0 41,-1 0 0,-3 0-23,-2 0 1,-3 0 19,8 0 0,-8 0 2,2 0 0,-3 0 38,-1 0 1,0 0 6,5 0 0,-4 0-14,3 0 0,-3 0-18,-2 0 1,0 0-131,0 0 1,6 0 79,-1 0 1,0 0-65,-5 0 1,6 2 86,-1 3 1,2-3-2,-2 3 1,-3 2 39,3-2 0,2 0 100,-1-5 1,4 0 31,-5 0 0,6 0-84,-6 0 1,7 0-51,-2 0 1,2 0 31,-1 0 1,2 0-149,-2 0 1,2 0 87,3 0 1,-2-5-63,-4 0 1,4 0 15,-4 5 1,4 0-17,1 0 0,-5 0-27,1 0 0,-8 0 54,3 0 1,1 0 64,-2 0 0,2 0-54,-2 0 1,-3 0 49,3 0 1,-3 0-40,-2 0 1,1 0-1,-1 0 0,0 0 23,0 0 1,0 0 3,1 0 1,-1 0 62,0 0 0,0 0-74,0 0 1,-4 0 112,-1 0 0,0 0-90,5 0-4,0 0 0,0 0 34,1 0-127,-1 6 1,0-4 71,0 3 0,1-3-7,-1-2 0,0 0-54,0 0 1,0 0 50,1 0 1,0 0-49,5 0 0,-4 0 39,3 0 1,2 0 23,-2 0 0,0 0 12,-4 0 1,-1-5 7,0 0 1,0 0-13,0 5 0,-4 0 8,-1 0 1,-5 0 32,5 0-44,-7 0 1,9-2-149,-7-3 149,0 3-278,-5-5 82,7 7 63,-5 0 91,4 0 16,-6 0-172,0 0-754,7 0 949,-5 0 0,5 7 0,-7 2 0</inkml:trace>
  <inkml:trace contextRef="#ctx0" brushRef="#br0" timeOffset="650">4608 16 7915,'-10'0'83,"-1"0"0,0 0 282,-3 0 0,4-5 18,0 0 0,5-1-220,-5 6 0,4 0-33,-4 0-346,7 0 0,-4 2 100,7 3-25,0-3 0,7 10 105,3-7 1,4 0 138,1-5 1,5 5-132,0 0 1,2 2 4,-1-2 1,-3-2 22,8 7 1,-8-1 23,2 1 0,2 3-41,-1-2 0,-1 2 53,-5 2 1,0 1 52,1-1 0,0 2-67,5 3 0,-4-3 158,3 3 0,-3-3-34,-2-2 1,0 2-29,0 3 1,-4-8-76,-1 3 1,-5-3 12,5 3 1,-7 1-143,2-1 120,-3 0 0,-2 0-82,0 0 0,-7 1 42,-3-1 1,-3 0-127,-3 0 0,-4 0 74,0 1 1,-7-1-349,1 0 0,3 5 14,-3 1 392,1-1 0,-5-5 0,-1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43.2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92 1810 7974,'-9'0'-364,"-4"0"0,6-2 394,-3-3 1,2 3 305,3-3-264,3 3 201,-12 2-329,13 0 106,-13 0 1,12 2 92,-3 3 49,4-3-27,1 5 143,0-7 337,0 0-550,6 0 0,-2 0 0,6 0 47,2 0 1,-4 0 10,2 0-85,7 0 1,0-2-1,5-2 27,0-1 0,2-1-101,6 1 75,1 3 1,-1-10 0,0 7-59,1 2 0,-1-4 113,1 2-90,-1 0 0,0 0 0,1 0 30,-1 1 0,-4 2-136,-1 2 89,0 0 1,4 0-1,-2 0-19,-2 0 1,-4 0 29,4 0-3,0 0 1,4 0-1,-2 0-31,-2 0 1,-4 0 31,4 0 0,-5 0 20,6 0 1,-6 0-21,5 0 0,-6-1 1,1-4 1,-1 3-35,1-3 0,-3 3 33,3 2 0,2 0-60,-2 0 0,1 0 54,-6 0 0,5 0-49,0 0 0,1 0 39,-6 0 0,0 5 46,0 0 1,1 6-5,-1-6-22,0 6 0,0-4-4,0 3 0,1-1 7,-1-4 1,0-3-57,0 3 0,0-2 49,1 2 0,-1-3-104,0 3 0,0-3 90,0-2 0,2-2-76,4-3 1,-4 3 53,3-3 1,-8 3-63,-2 2 0,0 0 8,5 0 1,-5 0-2,0 0 0,-5 0-85,6 0 71,-8 7-54,4-5 31,-1 5-44,-4-1 99,12-4 0,-11 5-82,7-7 1,-5-2-179,5-3-13,1 3 1,4-6-57,0 3 1,-5 3 158,0-3 0,-5 3 94,5 2-67,-6 0 0,4 0-362,-3 0 273,-3 0 0,6 0 279,-2 0 0,-5-6 0,6-3 0</inkml:trace>
  <inkml:trace contextRef="#ctx0" brushRef="#br0" timeOffset="1687">198 1794 7938,'-10'0'-439,"0"0"677,7 0-195,-11 0 1,11 0 202,-7 0-255,6 0 0,-4 0 172,3 0-29,3 0 61,-11 0 20,11 0-90,-12 0 45,13 0 184,-6-6-142,7-3-103,-7-6 1,5 0-8,-3-1 1,4 0-5,1-5 1,0 4 103,0-3 1,0-3-84,0-3 1,0 1-48,0-6 0,0 9 41,0-8 1,0 3-34,0-3 1,0-1 26,0 1 1,0 1-83,0 4 0,0-4 55,0 4 1,1-9-25,4-2 0,-3 3-91,3 7 0,-1-3 110,1 4 1,-4-4-139,4-1 1,-1 1 108,1 4 1,-2-4-37,7 4 0,-6-4 25,1-1 0,2 1 105,-2 4 1,5-4-98,-5 4 1,2 1 2,-2-1 1,-2 4 36,7-4 0,-6 6-20,1-1 1,1-2-79,-1 2 0,6 0 73,-6 4 0,5-4-81,-5 0 0,2 0 63,-2 4 0,-2-4-92,7 0 0,-5 0 44,5 4 1,-1-4-6,1 0 0,-2 0 3,-2 4 1,-3 1 16,7 0 0,-5 0-26,5 0 1,-5-1 19,5 1 0,-4 5 26,4 0 1,-5 1-27,5-1 1,-2-3 148,2 3 1,2 1-48,-7-1 0,7 2 27,-2-3-122,4-2 0,1 6 47,0-3 0,0-4-138,1 4 0,-1 4 81,0 1 1,0-2-103,0 2 1,1-5 58,-1 4 0,0 0 5,0 1 1,1 3 6,-1-3 0,5 2 130,0-3 0,6 5-61,-6-4 0,0 3 12,-5 2 1,6 0 74,-1 0 0,0 0-89,-5 0 1,-4 0 22,-1 0 1,0 0-12,5 0 1,0 5-88,0 0 1,1 0 36,-1-5 1,0 5-107,0 0 0,0 0-13,1-5 1,-1 5 110,0 1 0,0 4-3,1-5 1,4 2-17,0-2 0,0-2 118,-4 7 1,-1-7-46,0 3 0,5 0 15,0-1 0,1 6-47,-6-6 0,0 1 13,0-1 0,-1-1-14,-4 6 1,4-5 12,-4 5 0,-2-5-28,2 5 21,-6 0 0,9 6-118,-3-1 0,-1 0 97,1 0 1,-5-5-82,5 1 0,-5 0 81,5 10 1,-6-4-2,1 3 0,2-2 22,-2 3 1,1-3-35,-1 8 1,-3-6 58,3 5 0,-3-4-48,-2 4 0,5-1 78,0 1 0,2 2-56,-2-7 1,-3 2-43,3-2 1,1-3 38,-1 4 1,6-5-142,-6 0 0,5-6 6,-5 0 0,5-5 72,-5 5-13,7 0 0,-9 0 20,7 1 0,-6-6 59,1 5-3,-3 0 0,-1 5 115,4 0 0,-3 1-81,3-1 1,-3-5 20,-2 0 0,0 0-146,0 5 1,1 1 98,4-1 0,-3-5-141,3 0 1,-1-1 75,1 1 0,-4 3 22,4-3 1,-3-1-12,-2 1 0,5-5 99,0 5 0,0-5-39,-5 5 3,0 0 1,0 6 0,0-1 1,0 0-24,0 0 1,0 0 2,0 1 1,0-1 5,0 0 0,0 0-37,0 0 1,0 1 24,0-1 0,0 0-96,0 0 0,0 1 31,0-1 0,0 0-103,0 0 1,0 0-18,0 1 84,0-1 1,0 0 145,0 0 1,0 0-186,0 1 247,0-1 0,2 0-121,3 0 1,-3-5 18,3 0-130,-3 1-290,-2 4-93,0 0 0,0-5-118,0 0-1210,0-6 853,0 2 980,0-6 0,0 0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3:46.4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442 320 7997,'0'-10'0,"-2"0"42,-3-2 1,3 3 172,-3-1 1,3 5 280,2-5-343,-6 7 0,4-6-116,-3 4 47,3 3 78,2-4 1,0 7 4,0 4 1,0 4 2,0 6 0,0 2-40,0 3 1,0 5 36,0 11 1,-1-2-7,-5 6 1,5 1-43,-4 4 1,1 3 0,-1 2 0,4 5 46,-5 5 1,5 1-7,1 0 0,0-4-269,0 4 0,0-10 61,0 5 0,0-14-1,0-7 1,0 3 35,0-3 0,0-6-132,0-9 45,0-3-230,0-2-725,0-6 330,0-3 1,1-17 385,5-5 0,-5-4-335,4 0 1,-3 1 673,-2-6 0,7 0 0,1-6 0</inkml:trace>
  <inkml:trace contextRef="#ctx0" brushRef="#br0" timeOffset="1301">381 183 7997,'-17'0'-515,"-3"0"1,3-5 509,-4 0 1,5-2 556,0 2 1,1 2-139,0-8 0,0 8 141,0-2-490,-1-3 1,1 6 131,0-3 0,5-2-371,0 2 195,6 0-78,-9 5 0,11-2-32,-3-3 128,3 3 0,9-9 52,3 6 0,4-6-17,1 6 0,2-6 151,3 0 1,-1 3-87,6-2 1,0 6 93,6-1 0,-1-1-65,1 1 0,-1-1 11,0 6 1,1 0-75,-1 0 1,1 2 7,-1 3 1,0-1-4,1 6 0,4 0-153,1 5 1,1-1-22,-2-4 0,3 3 84,2-3 1,9-1 100,-3 1 1,1-7-62,-6 2 1,3 2 134,-4-2 1,4 5-82,2-5 0,-7 6-62,-4-6 0,2 5 15,-1-5 1,-1 7-104,-4-2 1,4 3 70,1 3 1,-1-5-162,-5 5 1,-1-6 8,-3 5 1,2 5 64,-2-5 1,-1 4 9,5-4 1,-8-1 17,9-4 1,-4 3 48,3-3 1,1 4-35,-1 1 1,0-1 2,1-4 1,-6 3 62,0-2 1,-4 2 10,4 2 1,-6 0 228,1 1 1,-3-1-82,-2 0 1,0 2-31,0 3 1,-4-1-46,-1 6 1,-7-5-162,2 6 0,2-1 36,-2 6 0,0-3-115,-5-2 0,2 2 49,3-2 1,-3 2-221,3 3 0,-4-1 45,-1 1 1,2-1 81,3 0 0,-3 1 230,3-1 0,-3 1-162,-2-1 0,0-1 209,0-4 1,-6 4 12,1-4 1,-6 2-85,0-1 0,3 2-29,-2-2 1,1-3 8,-1 3 0,-2-8-91,7 3 0,-5-5 77,5 0 1,-5-6-209,5 0 115,-7 0 0,5 5 31,-3 0 1,-3-4-8,3-1 0,1-2 2,-1 2 0,0-1-53,-5-4 1,-1-2 63,1 7 1,0-6-142,0 1 1,-2 2 68,-3-2 1,3 6-79,-4 0 1,-1-5 167,2-1 0,-2 2-5,2-2 0,3 5-5,-3-5 0,-2 2 135,2-2 1,-1-3-35,6 3 1,-5 2-52,0-2 0,-1 2 59,6-2 0,-5-2-54,0 7 1,-2-6-146,1 1 0,4 1 13,-3-1 1,2 1-105,-3-6 0,4 1 218,-3 4 1,-2-3 67,2 3 1,-2-3 105,2-2 1,1 5-72,-6 0 1,6 0-1,-1-5 1,3 5-74,2 0 1,-6 2-64,1-2 0,0-3-10,5 3 0,-1-4-153,1-1 0,0 2 101,0 3 1,0-3-133,-1 3 1,-4-3 113,0-2 1,-5 0 24,4 0 1,-6 0 127,2 0 1,1 0-136,-1 0 0,0 0 219,-6 0 1,1 0-37,-1 0 1,6 0 100,0 0 0,-1 0-158,-4 0 0,5 0 11,-1 0 0,6 0-74,-5 0 1,1 0 58,-1 0 0,1 1-55,4 4 1,3-3 43,-4 3 1,3 2-63,-2-2 1,8 0 6,-3-5-18,3 7 24,-3-6-4,-1 6-94,8-7 105,1 0 3,7 0-11,0 0 115,0-7-15,7 6 201,-5-6-224,4 7 24,-6 0-516,0 0 214,7 0-15,-5 0 1,5-2-356,-7-3 172,0 4 1,0-8-133,0 4 1,1 3-1206,4-3 1752,-3-3 0,12-1 0,-6-6 0</inkml:trace>
  <inkml:trace contextRef="#ctx0" brushRef="#br0" timeOffset="2702">350 107 7925,'-8'-7'241,"-6"5"-22,13-4 0,-8 6 219,4 0-251,4 0-487,-6 0 31,7 0 0,-2 0-990,-3 0 1091,3 0 129,-4 0 1,6 1 258,0 4-179,0-3 165,0 5 1,-2-7 262,-3 0 70,3 0-306,-5 0-103,7 7 0,-1-6-43,-4 4 116,3-3-140,-12 5 0,11 1 24,-7 8 0,5-6-152,-5 0 1,5 0 30,-6 5 0,1 5 20,-5 1 1,5 1 111,0-2 0,0 2 6,-6 3 0,6 4 141,0-4 0,2 4-62,-2 1 1,1 1-84,4-1 0,3 1 5,-3-1 1,4-5-91,1 1 1,-5-1 124,0 6 0,-1 4-216,6 0 1,0 1-21,0-6 1,-5 1-51,0-1 0,0 6 108,5-1 0,-5 1-23,0-6 1,-5 0 186,5 1 1,-2-1-126,2 1 0,3-3 126,-3-2 1,4 2-51,1-2 1,0 1 96,0-2 0,0 4-151,0-4 1,0 4 24,0 1 0,5-6-40,0-4 1,5-1-158,-5 1 0,5-6 12,-5 6 1,5-12 74,-5 8 1,0-5 85,-5 5 1,2-1-59,3 0 0,-3 0 140,3 0 1,-3 1-90,-2-1 1,0 5 97,0 0 0,0 1-87,0-6 15,0 0 1,5 0-71,0 1 1,7-8 57,-2-3 0,-2-3-17,2-2 0,0 0-3,6 0-13,-1 0 1,0 0-36,0 0 26,1 0 0,-1-2-132,0-3 1,-5 3 28,0-3 2,0 4 51,6 1 146,-1-7 1,-5 5-85,0-3 1,-5-2 91,5 2 1,-6-2-88,1 2 0,1 2 16,0-7 0,0 6-123,-1-1 0,-1-1 58,6 1 1,-7 0 1,6-1 30,-4 1 1,-4-1 39,5 1 1,-3 1-59,2-6 1,-3 5-8,3-5 0,-2 0-3,2-6 1,-3 5 29,3-5 1,2 3-115,-2-12 1,0 3 66,-5-9 0,0 3 28,0-13 1,5 0-17,0-4 0,0-3 91,-5-2 0,0-4-51,0-7 0,0 2 99,0 3 0,0-1-116,0 6 0,0-5 21,0 5 0,0 1-35,0 4 1,-5 1 40,0-1 1,0 2 89,5 3 0,0-1-94,0 7 1,0-6 21,0 6 1,-2-6-69,-3 6 0,3 1-3,-3 9 0,2-3-1,-2 8 1,1 2-125,-6 7 1,2 3 16,-2 3 0,-4 3 96,4-3 1,-3 5-185,-3 5 1,-4 4 87,0 6 1,-6-5-346,6 0 0,-5 0-2,5 6 502,-1-1 0,-1 7 0,-1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04.9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164 0 7721,'-6'0'-1497,"1"0"1497,3 0 4,-5 0 1,5 0-4,-3 0 544,3 0-374,-6 0 0,7 0 234,-5 0-181,4 0 1,-2 0-55,1 0-224,2 0 198,-2 0-218,-1 0 258,3 0-81,-6 4 0,3-3 32,-1 5 39,-3-4-100,4 5 75,-4-2-137,-1 3 143,1 0-183,0 0 0,3-1 77,-1-1-43,4 1 0,-4-5-19,3 3 1,0-2-18,3 3 9,-3-5 56,2 7-54,-3-4 25,1 4 0,2 1 304,-2-1-167,2-4 199,1 4-197,0-4-54,0 1-88,0 2 138,0-6-245,4 3 1,-2-4 160,3 3-230,-3-2 225,5 3-7,-6-1 102,6-2 0,-5 4-104,4-2 327,-5-3-324,7 8 1,-7-7 40,5 1 0,-3 2 61,2-1-212,-3-1 221,5 2-357,-2-3 263,3 6-40,0-6 1,-2 6 21,-1-5 0,-2 2-25,2-1 1,-2-2 105,2 1 1,-2 2-55,3-1 116,-1-1 0,3-2-32,0 0-139,1 4 1,-1-3-20,0 2-13,0-2 1,0 0-50,1 1 0,-4-1 97,0 2 0,-2-2-147,3-1 124,-5 3-21,7-2 1,-6 3 93,3-4 0,0 1 108,0 2-124,2-2-25,-2 2 1,3-3-63,0 0 0,-2 0 55,-1 0 0,-2 0-71,2 0 0,-2 1 61,2 2 0,-2-2-39,3 1 1,-4-1 31,4-1 0,-3 0 15,2 0 0,-2 0-14,2 0 0,-2 0 39,2 0 60,1 0-72,2 0 78,0 0-92,0 0 0,-2 0 4,-1 0 1,-2 0-5,3 0 1,-4 0-76,4 0 36,-4 0-2,5 0 1,-3 0-68,5 0 83,-5 0 1,3 0-49,-1 0 42,-3 0 32,5 0-11,-4 0 1,2 0 28,-1 0 80,-3 0-55,5 0 1,-5 0-87,4 0 0,-4 0 39,4 0 1,-4 0-34,4 0 1,-3 0 56,2 0-70,-3 0 25,5 0-15,-2 0-15,3 0 0,-1-1 26,-1-1 0,-2 1-70,-1-2 72,-2 2-44,6 1 64,-6 0-12,6 0 0,-5 0 30,4 0 10,-5 0 4,7 0-38,-4 0-25,4 0 23,1 0 1,-4 0-34,1 0 0,-4 0 5,4 0 0,-4 0-17,4 0-21,-4 0-5,5 0 39,-2 0 1,0 0-7,0 0 19,-3 0 0,3 0-21,-2 0 44,-3 0-18,8 0 0,-6 0 4,3 0 0,-2 0 77,2 0 13,-3 0-80,5 0-5,-2 0 1,0 0-48,1 0 51,-1 0 0,2 1-62,-1 2 0,1-2 22,-1 1 0,-2-1-8,2-1 1,-1 0 19,3 0 0,1 0-6,-1 0 0,0 0 36,0 0 1,0 0-30,0 0 1,1 0 75,-1 0 1,0 0-68,0 0 1,0 0 95,1 0 0,-4 3-71,0 0 0,1 0 10,2-3 0,0 0-54,0 0 0,1 0-5,-1 3 0,0-2-42,0 2 1,0-2 70,1-1 1,-1 0-21,0 0 1,-3 0-19,1 0 123,3 0 1,0 0-98,2 0 1,-2 0 24,-1 0 1,0 0-10,1 0 2,-1 0 1,0 0-188,0 0 180,0 0 1,1 0-41,-1 0 1,0 0 24,0 0 1,-2 0 1,-1 0 1,0 1 30,4 1 1,-4-1 5,1 2 1,-1-2-20,3-1 1,0 0 7,1 0 0,-1 0-7,0 0 0,1 0-1,2 0 1,-2 0-34,2 0 0,-2 0 30,-1 0 1,3-3-11,0 0 1,0 1 2,-3 2 1,1 0-4,2 0 0,-4 0 21,1 0 1,0-1 3,0-2 1,3 2 50,-3-2-64,0 3 1,4 0-135,-4 0 0,1-1 130,-1-2-52,0 2 1,0-3 81,0 4 0,-2 0-3,-1 0 1,1 0-27,2 0 1,0 0 2,0 0 1,-2-2-53,-1-1 1,1 0 4,2 3 1,0-1 48,0-1-8,0 1 1,1-3 0,-1 4-8,0-4 1,0 3-12,0-1 0,-2-2-57,-1 1 0,-2 1-4,2 2 0,-2 0 122,3 0 0,-4-1-80,4-2 184,-4 2 0,2-3-100,-1 4 1,-2-1-56,1-1 1,0 1-22,1-2 1,-2 1-20,2 0 19,1 1 1,0-4-331,1 2 286,3 2 1,-4-5 28,4 3 0,-2 0 75,-1 0 0,-2 2-138,2-2 537,-3-1-286,6 3 0,-5-4-197,3 3 36,-3 1 9,1-7 0,0 7-161,1-5 1,1 3 53,-3-2-62,3 3 88,-1-5 112,3 2 0,-2 0-147,-1-1 519,-3 5-29,2-7-215,-1 7-123,-2-6 0,3 5 87,-4-3-326,3 3 294,-2-5-218,3 2 111,-4-3 1,0 0-14,0 0 1,0 2-46,0 1 1,-1 0 1,-2 0 0,0-2-198,-3 1 1,-4 2 79,2 2 1,-6-2-784,1 1 0,-4 1 411,-2 2 0,1 0 569,-4 0 0,4-4 0,-2-1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8T15:44:07.3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 8 7669,'-8'0'-355,"3"0"397,-1 0 0,3 0 283,-2 0-508,3 0 8,-1-3-50,3 2-113,0-3-5,3 4 72,-2 0 133,3 0 0,-4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67B5F-5891-B748-BCA1-B8BD64E81E5F}" type="datetimeFigureOut">
              <a:rPr lang="en-US" smtClean="0"/>
              <a:t>9/22/25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6D3B3-134D-2041-93CC-03AE2DB598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70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-65" charset="2"/>
              <a:buNone/>
            </a:pPr>
            <a:fld id="{4889E83B-E291-5741-9FEB-F9028742393D}" type="slidenum">
              <a:rPr lang="en-US">
                <a:latin typeface="Times New Roman" pitchFamily="-65" charset="0"/>
                <a:ea typeface="Arial" pitchFamily="-65" charset="0"/>
                <a:cs typeface="Arial" pitchFamily="-65" charset="0"/>
              </a:rPr>
              <a:pPr>
                <a:buFont typeface="Wingdings" pitchFamily="-65" charset="2"/>
                <a:buNone/>
              </a:pPr>
              <a:t>1</a:t>
            </a:fld>
            <a:endParaRPr lang="en-US">
              <a:latin typeface="Times New Roman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573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5D1D7-1554-E353-8ECA-43CCF6BC8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F176B-D7E2-8938-9AF5-FF9DE0CA43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5A5FF8-3CED-B2F9-88DD-8C86E7B4D7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9D5F6-99F1-F0FE-6CDE-0A0C7A946B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6D3B3-134D-2041-93CC-03AE2DB598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628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6D3B3-134D-2041-93CC-03AE2DB5983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78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6D3B3-134D-2041-93CC-03AE2DB5983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983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6D3B3-134D-2041-93CC-03AE2DB5983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83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-65" charset="2"/>
              <a:buNone/>
            </a:pPr>
            <a:fld id="{4889E83B-E291-5741-9FEB-F9028742393D}" type="slidenum">
              <a:rPr lang="en-US">
                <a:latin typeface="Times New Roman" pitchFamily="-65" charset="0"/>
                <a:ea typeface="Arial" pitchFamily="-65" charset="0"/>
                <a:cs typeface="Arial" pitchFamily="-65" charset="0"/>
              </a:rPr>
              <a:pPr>
                <a:buFont typeface="Wingdings" pitchFamily="-65" charset="2"/>
                <a:buNone/>
              </a:pPr>
              <a:t>55</a:t>
            </a:fld>
            <a:endParaRPr lang="en-US">
              <a:latin typeface="Times New Roman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41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6D3B3-134D-2041-93CC-03AE2DB598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77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215A60-E545-DD46-8B6E-BE7E7A58C161}" type="slidenum">
              <a:rPr lang="en-GB" altLang="en-US"/>
              <a:pPr/>
              <a:t>8</a:t>
            </a:fld>
            <a:endParaRPr lang="en-GB" altLang="en-US"/>
          </a:p>
        </p:txBody>
      </p:sp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142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1D3DA4-65D8-6140-B9E1-69A8C0AFCAA3}" type="slidenum">
              <a:rPr lang="en-GB"/>
              <a:pPr/>
              <a:t>9</a:t>
            </a:fld>
            <a:endParaRPr lang="en-GB"/>
          </a:p>
        </p:txBody>
      </p:sp>
      <p:sp>
        <p:nvSpPr>
          <p:cNvPr id="43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25EFB3-47C7-7B4A-889C-A6DC71F04D5F}" type="slidenum">
              <a:rPr lang="en-GB"/>
              <a:pPr/>
              <a:t>10</a:t>
            </a:fld>
            <a:endParaRPr lang="en-GB"/>
          </a:p>
        </p:txBody>
      </p:sp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25EFB3-47C7-7B4A-889C-A6DC71F04D5F}" type="slidenum">
              <a:rPr lang="en-GB"/>
              <a:pPr/>
              <a:t>11</a:t>
            </a:fld>
            <a:endParaRPr lang="en-GB"/>
          </a:p>
        </p:txBody>
      </p:sp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993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5A34A5-7BBE-3F4A-9FA2-E03A8A972D74}" type="slidenum">
              <a:rPr lang="en-GB"/>
              <a:pPr/>
              <a:t>12</a:t>
            </a:fld>
            <a:endParaRPr lang="en-GB"/>
          </a:p>
        </p:txBody>
      </p:sp>
      <p:sp>
        <p:nvSpPr>
          <p:cNvPr id="43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-65" charset="2"/>
              <a:buNone/>
            </a:pPr>
            <a:fld id="{4889E83B-E291-5741-9FEB-F9028742393D}" type="slidenum">
              <a:rPr lang="en-US">
                <a:latin typeface="Times New Roman" pitchFamily="-65" charset="0"/>
                <a:ea typeface="Arial" pitchFamily="-65" charset="0"/>
                <a:cs typeface="Arial" pitchFamily="-65" charset="0"/>
              </a:rPr>
              <a:pPr>
                <a:buFont typeface="Wingdings" pitchFamily="-65" charset="2"/>
                <a:buNone/>
              </a:pPr>
              <a:t>14</a:t>
            </a:fld>
            <a:endParaRPr lang="en-US">
              <a:latin typeface="Times New Roman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01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Wingdings" pitchFamily="-65" charset="2"/>
              <a:buNone/>
            </a:pPr>
            <a:fld id="{4889E83B-E291-5741-9FEB-F9028742393D}" type="slidenum">
              <a:rPr lang="en-US">
                <a:latin typeface="Times New Roman" pitchFamily="-65" charset="0"/>
                <a:ea typeface="Arial" pitchFamily="-65" charset="0"/>
                <a:cs typeface="Arial" pitchFamily="-65" charset="0"/>
              </a:rPr>
              <a:pPr>
                <a:buFont typeface="Wingdings" pitchFamily="-65" charset="2"/>
                <a:buNone/>
              </a:pPr>
              <a:t>16</a:t>
            </a:fld>
            <a:endParaRPr lang="en-US">
              <a:latin typeface="Times New Roman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 New Roman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7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49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48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52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A38569-CB7D-B546-B5CE-ACB7E8DFD53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786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94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0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9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95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68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2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6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B876-EB19-5A44-A269-64B4CEC5C424}" type="datetimeFigureOut">
              <a:rPr lang="en-US" smtClean="0"/>
              <a:t>9/23/25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75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B876-EB19-5A44-A269-64B4CEC5C424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AE7A8-179E-2349-B662-D9D4B829AE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0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tiff"/><Relationship Id="rId5" Type="http://schemas.microsoft.com/office/2007/relationships/hdphoto" Target="../media/hdphoto1.wdp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21" Type="http://schemas.openxmlformats.org/officeDocument/2006/relationships/image" Target="../media/image41.png"/><Relationship Id="rId34" Type="http://schemas.openxmlformats.org/officeDocument/2006/relationships/customXml" Target="../ink/ink17.xml"/><Relationship Id="rId7" Type="http://schemas.openxmlformats.org/officeDocument/2006/relationships/image" Target="../media/image340.png"/><Relationship Id="rId12" Type="http://schemas.openxmlformats.org/officeDocument/2006/relationships/customXml" Target="../ink/ink6.xml"/><Relationship Id="rId17" Type="http://schemas.openxmlformats.org/officeDocument/2006/relationships/image" Target="../media/image39.png"/><Relationship Id="rId25" Type="http://schemas.openxmlformats.org/officeDocument/2006/relationships/image" Target="../media/image430.png"/><Relationship Id="rId33" Type="http://schemas.openxmlformats.org/officeDocument/2006/relationships/image" Target="../media/image47.png"/><Relationship Id="rId38" Type="http://schemas.openxmlformats.org/officeDocument/2006/relationships/image" Target="../media/image43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360.png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37" Type="http://schemas.openxmlformats.org/officeDocument/2006/relationships/image" Target="../media/image49.png"/><Relationship Id="rId5" Type="http://schemas.openxmlformats.org/officeDocument/2006/relationships/image" Target="../media/image330.png"/><Relationship Id="rId15" Type="http://schemas.openxmlformats.org/officeDocument/2006/relationships/image" Target="../media/image38.png"/><Relationship Id="rId23" Type="http://schemas.openxmlformats.org/officeDocument/2006/relationships/image" Target="../media/image42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10" Type="http://schemas.openxmlformats.org/officeDocument/2006/relationships/customXml" Target="../ink/ink5.xml"/><Relationship Id="rId19" Type="http://schemas.openxmlformats.org/officeDocument/2006/relationships/image" Target="../media/image40.png"/><Relationship Id="rId31" Type="http://schemas.openxmlformats.org/officeDocument/2006/relationships/image" Target="../media/image46.png"/><Relationship Id="rId4" Type="http://schemas.openxmlformats.org/officeDocument/2006/relationships/customXml" Target="../ink/ink2.xml"/><Relationship Id="rId9" Type="http://schemas.openxmlformats.org/officeDocument/2006/relationships/image" Target="../media/image350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440.png"/><Relationship Id="rId30" Type="http://schemas.openxmlformats.org/officeDocument/2006/relationships/customXml" Target="../ink/ink15.xml"/><Relationship Id="rId35" Type="http://schemas.openxmlformats.org/officeDocument/2006/relationships/image" Target="../media/image48.png"/><Relationship Id="rId8" Type="http://schemas.openxmlformats.org/officeDocument/2006/relationships/customXml" Target="../ink/ink4.xml"/><Relationship Id="rId3" Type="http://schemas.openxmlformats.org/officeDocument/2006/relationships/image" Target="../media/image3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0.emf"/><Relationship Id="rId3" Type="http://schemas.openxmlformats.org/officeDocument/2006/relationships/image" Target="../media/image55.png"/><Relationship Id="rId7" Type="http://schemas.openxmlformats.org/officeDocument/2006/relationships/image" Target="../media/image57.emf"/><Relationship Id="rId12" Type="http://schemas.openxmlformats.org/officeDocument/2006/relationships/oleObject" Target="../embeddings/oleObject6.bin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9.emf"/><Relationship Id="rId5" Type="http://schemas.openxmlformats.org/officeDocument/2006/relationships/image" Target="../media/image56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8.emf"/><Relationship Id="rId1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6.png"/><Relationship Id="rId3" Type="http://schemas.openxmlformats.org/officeDocument/2006/relationships/image" Target="../media/image61.emf"/><Relationship Id="rId7" Type="http://schemas.openxmlformats.org/officeDocument/2006/relationships/image" Target="../media/image62.emf"/><Relationship Id="rId12" Type="http://schemas.openxmlformats.org/officeDocument/2006/relationships/image" Target="../media/image65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64.png"/><Relationship Id="rId5" Type="http://schemas.openxmlformats.org/officeDocument/2006/relationships/image" Target="../media/image54.png"/><Relationship Id="rId15" Type="http://schemas.openxmlformats.org/officeDocument/2006/relationships/image" Target="../media/image67.emf"/><Relationship Id="rId10" Type="http://schemas.openxmlformats.org/officeDocument/2006/relationships/image" Target="../media/image63.emf"/><Relationship Id="rId4" Type="http://schemas.openxmlformats.org/officeDocument/2006/relationships/image" Target="../media/image51.jpeg"/><Relationship Id="rId9" Type="http://schemas.openxmlformats.org/officeDocument/2006/relationships/oleObject" Target="../embeddings/oleObject9.bin"/><Relationship Id="rId14" Type="http://schemas.openxmlformats.org/officeDocument/2006/relationships/oleObject" Target="../embeddings/oleObject10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70.png"/><Relationship Id="rId4" Type="http://schemas.openxmlformats.org/officeDocument/2006/relationships/oleObject" Target="../embeddings/oleObject12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55.png"/><Relationship Id="rId7" Type="http://schemas.openxmlformats.org/officeDocument/2006/relationships/image" Target="../media/image79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81.png"/><Relationship Id="rId5" Type="http://schemas.openxmlformats.org/officeDocument/2006/relationships/image" Target="../media/image78.emf"/><Relationship Id="rId10" Type="http://schemas.openxmlformats.org/officeDocument/2006/relationships/image" Target="../media/image51.jpeg"/><Relationship Id="rId4" Type="http://schemas.openxmlformats.org/officeDocument/2006/relationships/oleObject" Target="../embeddings/oleObject14.bin"/><Relationship Id="rId9" Type="http://schemas.openxmlformats.org/officeDocument/2006/relationships/image" Target="../media/image8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emf"/><Relationship Id="rId5" Type="http://schemas.openxmlformats.org/officeDocument/2006/relationships/image" Target="../media/image85.png"/><Relationship Id="rId4" Type="http://schemas.openxmlformats.org/officeDocument/2006/relationships/image" Target="../media/image84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54.png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11" Type="http://schemas.openxmlformats.org/officeDocument/2006/relationships/image" Target="../media/image51.jpeg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80.emf"/><Relationship Id="rId4" Type="http://schemas.openxmlformats.org/officeDocument/2006/relationships/image" Target="../media/image55.png"/><Relationship Id="rId9" Type="http://schemas.openxmlformats.org/officeDocument/2006/relationships/oleObject" Target="../embeddings/oleObject1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8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70.png"/><Relationship Id="rId4" Type="http://schemas.openxmlformats.org/officeDocument/2006/relationships/oleObject" Target="../embeddings/oleObject12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55.png"/><Relationship Id="rId7" Type="http://schemas.openxmlformats.org/officeDocument/2006/relationships/image" Target="../media/image79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81.png"/><Relationship Id="rId5" Type="http://schemas.openxmlformats.org/officeDocument/2006/relationships/image" Target="../media/image78.emf"/><Relationship Id="rId10" Type="http://schemas.openxmlformats.org/officeDocument/2006/relationships/image" Target="../media/image51.jpe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80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37/18M1174726" TargetMode="Externa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jp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emf"/><Relationship Id="rId3" Type="http://schemas.openxmlformats.org/officeDocument/2006/relationships/image" Target="../media/image31.png"/><Relationship Id="rId7" Type="http://schemas.openxmlformats.org/officeDocument/2006/relationships/image" Target="../media/image104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emf"/><Relationship Id="rId5" Type="http://schemas.openxmlformats.org/officeDocument/2006/relationships/image" Target="../media/image53.jpeg"/><Relationship Id="rId4" Type="http://schemas.openxmlformats.org/officeDocument/2006/relationships/image" Target="../media/image51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55.png"/><Relationship Id="rId7" Type="http://schemas.openxmlformats.org/officeDocument/2006/relationships/image" Target="../media/image79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81.png"/><Relationship Id="rId5" Type="http://schemas.openxmlformats.org/officeDocument/2006/relationships/image" Target="../media/image78.emf"/><Relationship Id="rId10" Type="http://schemas.openxmlformats.org/officeDocument/2006/relationships/image" Target="../media/image51.jpe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8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003795" y="6217227"/>
            <a:ext cx="1739253" cy="434252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2400" b="1">
                <a:latin typeface="Helvetica"/>
                <a:cs typeface="Helvetica"/>
              </a:rPr>
              <a:t>Artur Ekert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72" y="5229051"/>
            <a:ext cx="1185358" cy="14224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3373" y="1904235"/>
            <a:ext cx="83987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Helvetica"/>
                <a:cs typeface="Helvetica"/>
              </a:rPr>
              <a:t>The ultimate limits of privacy </a:t>
            </a:r>
          </a:p>
          <a:p>
            <a:r>
              <a:rPr lang="en-US" sz="2800" b="1" dirty="0">
                <a:latin typeface="Helvetica"/>
                <a:cs typeface="Helvetica"/>
              </a:rPr>
              <a:t>and randomness… </a:t>
            </a:r>
          </a:p>
          <a:p>
            <a:endParaRPr lang="en-US" sz="2800" b="1" dirty="0">
              <a:latin typeface="Helvetica"/>
              <a:cs typeface="Helvetica"/>
            </a:endParaRPr>
          </a:p>
          <a:p>
            <a:r>
              <a:rPr lang="en-US" sz="2800" b="1" dirty="0">
                <a:latin typeface="Helvetica"/>
                <a:cs typeface="Helvetica"/>
              </a:rPr>
              <a:t>…for the paranoid ones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4202" r="27190"/>
          <a:stretch/>
        </p:blipFill>
        <p:spPr>
          <a:xfrm>
            <a:off x="5942754" y="270726"/>
            <a:ext cx="2709334" cy="557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78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2" name="Rectangle 8"/>
          <p:cNvSpPr>
            <a:spLocks noGrp="1" noChangeArrowheads="1"/>
          </p:cNvSpPr>
          <p:nvPr>
            <p:ph type="title"/>
          </p:nvPr>
        </p:nvSpPr>
        <p:spPr>
          <a:xfrm>
            <a:off x="185548" y="96140"/>
            <a:ext cx="8562975" cy="747712"/>
          </a:xfrm>
          <a:noFill/>
          <a:ln/>
        </p:spPr>
        <p:txBody>
          <a:bodyPr/>
          <a:lstStyle/>
          <a:p>
            <a:pPr algn="l"/>
            <a:r>
              <a:rPr lang="en-GB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From </a:t>
            </a:r>
            <a:r>
              <a:rPr lang="en-GB" sz="3400" b="1" dirty="0" err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Alberti’s</a:t>
            </a:r>
            <a:r>
              <a:rPr lang="en-GB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 disk to rotor machines</a:t>
            </a:r>
          </a:p>
        </p:txBody>
      </p:sp>
      <p:pic>
        <p:nvPicPr>
          <p:cNvPr id="43111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4978" y="3011734"/>
            <a:ext cx="1855634" cy="14645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1115" name="Picture 11"/>
          <p:cNvPicPr>
            <a:picLocks noChangeAspect="1" noChangeArrowheads="1"/>
          </p:cNvPicPr>
          <p:nvPr/>
        </p:nvPicPr>
        <p:blipFill>
          <a:blip r:embed="rId4"/>
          <a:srcRect r="6340" b="7687"/>
          <a:stretch>
            <a:fillRect/>
          </a:stretch>
        </p:blipFill>
        <p:spPr bwMode="auto">
          <a:xfrm>
            <a:off x="3683285" y="1298830"/>
            <a:ext cx="1616409" cy="15777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8064" y="4650278"/>
            <a:ext cx="1613306" cy="1994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668" y="2127866"/>
            <a:ext cx="2645315" cy="33205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2605" y="2138112"/>
            <a:ext cx="2760519" cy="3300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Rectangle 3"/>
          <p:cNvSpPr>
            <a:spLocks/>
          </p:cNvSpPr>
          <p:nvPr/>
        </p:nvSpPr>
        <p:spPr bwMode="auto">
          <a:xfrm>
            <a:off x="6846034" y="5914266"/>
            <a:ext cx="1444289" cy="432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Marian </a:t>
            </a:r>
            <a:r>
              <a:rPr lang="en-US" sz="1400" b="1" dirty="0" err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Rejewski</a:t>
            </a:r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  </a:t>
            </a:r>
          </a:p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(1905-1980)</a:t>
            </a:r>
          </a:p>
        </p:txBody>
      </p:sp>
      <p:sp>
        <p:nvSpPr>
          <p:cNvPr id="11" name="Rectangle 3"/>
          <p:cNvSpPr>
            <a:spLocks/>
          </p:cNvSpPr>
          <p:nvPr/>
        </p:nvSpPr>
        <p:spPr bwMode="auto">
          <a:xfrm>
            <a:off x="838862" y="5902669"/>
            <a:ext cx="1514029" cy="432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Arthur </a:t>
            </a:r>
            <a:r>
              <a:rPr lang="en-US" sz="1400" b="1" dirty="0" err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Scherbius</a:t>
            </a:r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  </a:t>
            </a:r>
          </a:p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(1878-1929)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3409430" y="1159671"/>
            <a:ext cx="2261358" cy="5640346"/>
          </a:xfrm>
          <a:prstGeom prst="round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GB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50687" y="1249923"/>
            <a:ext cx="2446903" cy="30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CODEMAKERS</a:t>
            </a:r>
            <a:endParaRPr lang="en-US" sz="1400" dirty="0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221405" y="1310693"/>
            <a:ext cx="2446903" cy="30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CODEBREAKERS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1424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2" name="Rectangle 8"/>
          <p:cNvSpPr>
            <a:spLocks noGrp="1" noChangeArrowheads="1"/>
          </p:cNvSpPr>
          <p:nvPr>
            <p:ph type="title"/>
          </p:nvPr>
        </p:nvSpPr>
        <p:spPr>
          <a:xfrm>
            <a:off x="185548" y="96140"/>
            <a:ext cx="8806052" cy="747712"/>
          </a:xfrm>
          <a:noFill/>
          <a:ln/>
        </p:spPr>
        <p:txBody>
          <a:bodyPr>
            <a:normAutofit fontScale="90000"/>
          </a:bodyPr>
          <a:lstStyle/>
          <a:p>
            <a:pPr algn="l"/>
            <a:r>
              <a:rPr lang="en-GB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The Poles who broke Enigma         </a:t>
            </a:r>
            <a:r>
              <a:rPr lang="en-GB" sz="27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(BS-4 Section)</a:t>
            </a:r>
          </a:p>
        </p:txBody>
      </p:sp>
      <p:sp>
        <p:nvSpPr>
          <p:cNvPr id="6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8" y="1032499"/>
            <a:ext cx="6658786" cy="57265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45268" y="5949057"/>
            <a:ext cx="176843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-apple-system" charset="0"/>
              </a:rPr>
              <a:t>Marian Rejewski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079933" y="5397634"/>
            <a:ext cx="155683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-apple-system" charset="0"/>
              </a:rPr>
              <a:t>Jerzy </a:t>
            </a:r>
            <a:r>
              <a:rPr lang="en-US" dirty="0" err="1">
                <a:solidFill>
                  <a:srgbClr val="333333"/>
                </a:solidFill>
                <a:latin typeface="-apple-system" charset="0"/>
              </a:rPr>
              <a:t>Różycki</a:t>
            </a:r>
            <a:r>
              <a:rPr lang="en-US" dirty="0">
                <a:solidFill>
                  <a:srgbClr val="333333"/>
                </a:solidFill>
                <a:latin typeface="-apple-system" charset="0"/>
              </a:rPr>
              <a:t> 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5548" y="5028302"/>
            <a:ext cx="180049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333333"/>
                </a:solidFill>
                <a:latin typeface="-apple-system" charset="0"/>
              </a:rPr>
              <a:t>Henryk</a:t>
            </a:r>
            <a:r>
              <a:rPr lang="en-US" dirty="0">
                <a:solidFill>
                  <a:srgbClr val="333333"/>
                </a:solidFill>
                <a:latin typeface="-apple-system" charset="0"/>
              </a:rPr>
              <a:t> </a:t>
            </a:r>
            <a:r>
              <a:rPr lang="en-US" dirty="0" err="1">
                <a:solidFill>
                  <a:srgbClr val="333333"/>
                </a:solidFill>
                <a:latin typeface="-apple-system" charset="0"/>
              </a:rPr>
              <a:t>Zygalski</a:t>
            </a:r>
            <a:r>
              <a:rPr lang="en-US" dirty="0">
                <a:solidFill>
                  <a:srgbClr val="333333"/>
                </a:solidFill>
                <a:latin typeface="-apple-system" charset="0"/>
              </a:rPr>
              <a:t>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8158" y="1152395"/>
            <a:ext cx="1590365" cy="2419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7434878" y="3502422"/>
            <a:ext cx="1709122" cy="30777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rgbClr val="222222"/>
                </a:solidFill>
                <a:latin typeface="Arial" charset="0"/>
              </a:rPr>
              <a:t>Maksymilian</a:t>
            </a:r>
            <a:r>
              <a:rPr lang="en-US" sz="1400" dirty="0">
                <a:solidFill>
                  <a:srgbClr val="222222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22222"/>
                </a:solidFill>
                <a:latin typeface="Arial" charset="0"/>
              </a:rPr>
              <a:t>Ciężki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2963" y="4176905"/>
            <a:ext cx="1445734" cy="23603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7813657" y="6229509"/>
            <a:ext cx="1298753" cy="30777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sz="1400" dirty="0" err="1">
                <a:solidFill>
                  <a:srgbClr val="222222"/>
                </a:solidFill>
                <a:latin typeface="Arial" charset="0"/>
              </a:rPr>
              <a:t>Gwido</a:t>
            </a:r>
            <a:r>
              <a:rPr lang="en-US" sz="1400" dirty="0">
                <a:solidFill>
                  <a:srgbClr val="222222"/>
                </a:solidFill>
                <a:latin typeface="Arial" charset="0"/>
              </a:rPr>
              <a:t> Langer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80294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3"/>
          <a:srcRect r="6340" b="7687"/>
          <a:stretch>
            <a:fillRect/>
          </a:stretch>
        </p:blipFill>
        <p:spPr bwMode="auto">
          <a:xfrm>
            <a:off x="3335252" y="2362871"/>
            <a:ext cx="2347133" cy="2291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37253" name="Text Box 5"/>
          <p:cNvSpPr txBox="1">
            <a:spLocks noChangeArrowheads="1"/>
          </p:cNvSpPr>
          <p:nvPr/>
        </p:nvSpPr>
        <p:spPr bwMode="auto">
          <a:xfrm>
            <a:off x="398004" y="3416123"/>
            <a:ext cx="2232232" cy="4001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sz="2000" b="1" dirty="0">
                <a:latin typeface="Arial" charset="0"/>
              </a:rPr>
              <a:t>SCYTALE 400BC</a:t>
            </a:r>
          </a:p>
        </p:txBody>
      </p:sp>
      <p:sp>
        <p:nvSpPr>
          <p:cNvPr id="437254" name="Text Box 6"/>
          <p:cNvSpPr txBox="1">
            <a:spLocks noChangeArrowheads="1"/>
          </p:cNvSpPr>
          <p:nvPr/>
        </p:nvSpPr>
        <p:spPr bwMode="auto">
          <a:xfrm>
            <a:off x="2919280" y="4989711"/>
            <a:ext cx="3041426" cy="4001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GB" sz="2000" b="1" dirty="0">
                <a:latin typeface="Arial" charset="0"/>
              </a:rPr>
              <a:t>ALBERTI’S DISC 1450</a:t>
            </a:r>
          </a:p>
        </p:txBody>
      </p:sp>
      <p:sp>
        <p:nvSpPr>
          <p:cNvPr id="437255" name="Text Box 7"/>
          <p:cNvSpPr txBox="1">
            <a:spLocks noChangeArrowheads="1"/>
          </p:cNvSpPr>
          <p:nvPr/>
        </p:nvSpPr>
        <p:spPr bwMode="auto">
          <a:xfrm>
            <a:off x="6810184" y="6390037"/>
            <a:ext cx="1842877" cy="4001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sz="2000" b="1" dirty="0">
                <a:latin typeface="Arial" charset="0"/>
              </a:rPr>
              <a:t>ENIGMA 1940</a:t>
            </a:r>
          </a:p>
        </p:txBody>
      </p:sp>
      <p:sp>
        <p:nvSpPr>
          <p:cNvPr id="437256" name="Rectangle 8"/>
          <p:cNvSpPr>
            <a:spLocks noGrp="1" noChangeArrowheads="1"/>
          </p:cNvSpPr>
          <p:nvPr>
            <p:ph type="title"/>
          </p:nvPr>
        </p:nvSpPr>
        <p:spPr>
          <a:xfrm>
            <a:off x="333375" y="188913"/>
            <a:ext cx="8229600" cy="747712"/>
          </a:xfrm>
          <a:noFill/>
          <a:ln/>
        </p:spPr>
        <p:txBody>
          <a:bodyPr/>
          <a:lstStyle/>
          <a:p>
            <a:pPr algn="l"/>
            <a:r>
              <a:rPr lang="en-GB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Is there a perfect cipher ?</a:t>
            </a:r>
          </a:p>
        </p:txBody>
      </p:sp>
      <p:sp>
        <p:nvSpPr>
          <p:cNvPr id="9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45" y="1588748"/>
            <a:ext cx="2704741" cy="15458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0732" y="3337360"/>
            <a:ext cx="2337553" cy="289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42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One-time pad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426875" y="1432006"/>
          <a:ext cx="2232000" cy="110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5245278" y="4027331"/>
          <a:ext cx="2196000" cy="110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7804" y="1432006"/>
          <a:ext cx="129986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message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cryptogram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7595419" y="4027330"/>
          <a:ext cx="1308335" cy="1112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solidFill>
                            <a:schemeClr val="tx1"/>
                          </a:solidFill>
                        </a:rPr>
                        <a:t>cryptogram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solidFill>
                            <a:schemeClr val="tx1"/>
                          </a:solidFill>
                        </a:rPr>
                        <a:t>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message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/>
          <p:nvPr/>
        </p:nvCxnSpPr>
        <p:spPr>
          <a:xfrm>
            <a:off x="3874163" y="3209006"/>
            <a:ext cx="1192697" cy="13107"/>
          </a:xfrm>
          <a:prstGeom prst="straightConnector1">
            <a:avLst/>
          </a:prstGeom>
          <a:ln w="50800">
            <a:solidFill>
              <a:srgbClr val="00B05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1429746" y="3014364"/>
          <a:ext cx="2232000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211290" y="3038513"/>
          <a:ext cx="2232000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" name="Rectangle 2"/>
          <p:cNvSpPr>
            <a:spLocks/>
          </p:cNvSpPr>
          <p:nvPr/>
        </p:nvSpPr>
        <p:spPr bwMode="auto">
          <a:xfrm>
            <a:off x="980377" y="6022631"/>
            <a:ext cx="7183245" cy="6093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7" bIns="0">
            <a:prstTxWarp prst="textNoShape">
              <a:avLst/>
            </a:prstTxWarp>
          </a:bodyPr>
          <a:lstStyle/>
          <a:p>
            <a:pPr marL="39066"/>
            <a:r>
              <a:rPr lang="en-US" sz="36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KEY DISTRIBUTION PROBLEM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2B1CA36-5C4A-3F45-8FB5-9FD211CF0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28" y="2408236"/>
            <a:ext cx="1223847" cy="19466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63EAEE-75B2-1946-BB26-3B4C07EB0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669" y="1995147"/>
            <a:ext cx="1610165" cy="22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95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/>
          <p:cNvSpPr/>
          <p:nvPr/>
        </p:nvSpPr>
        <p:spPr>
          <a:xfrm>
            <a:off x="5306632" y="4358376"/>
            <a:ext cx="3723861" cy="2356689"/>
          </a:xfrm>
          <a:prstGeom prst="roundRect">
            <a:avLst>
              <a:gd name="adj" fmla="val 6968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0009" y="5377704"/>
            <a:ext cx="3723861" cy="1380905"/>
          </a:xfrm>
          <a:prstGeom prst="roundRect">
            <a:avLst>
              <a:gd name="adj" fmla="val 6968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70462" y="1942324"/>
            <a:ext cx="3044142" cy="65975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KEY DISTRIBUTION PROBLEM</a:t>
            </a:r>
          </a:p>
        </p:txBody>
      </p:sp>
      <p:sp>
        <p:nvSpPr>
          <p:cNvPr id="5" name="Rectangle 4"/>
          <p:cNvSpPr/>
          <p:nvPr/>
        </p:nvSpPr>
        <p:spPr>
          <a:xfrm>
            <a:off x="280589" y="3398892"/>
            <a:ext cx="3324002" cy="65975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PUBLIC KEY SYSTEMS</a:t>
            </a:r>
          </a:p>
        </p:txBody>
      </p:sp>
      <p:sp>
        <p:nvSpPr>
          <p:cNvPr id="7" name="Rectangle 6"/>
          <p:cNvSpPr/>
          <p:nvPr/>
        </p:nvSpPr>
        <p:spPr>
          <a:xfrm>
            <a:off x="5786249" y="3453035"/>
            <a:ext cx="3044142" cy="65975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QUANTUM CRYPTO</a:t>
            </a:r>
          </a:p>
        </p:txBody>
      </p:sp>
      <p:sp>
        <p:nvSpPr>
          <p:cNvPr id="9" name="Rectangle 8"/>
          <p:cNvSpPr/>
          <p:nvPr/>
        </p:nvSpPr>
        <p:spPr>
          <a:xfrm>
            <a:off x="315174" y="4401920"/>
            <a:ext cx="1013902" cy="65975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RSA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1812" y="5516328"/>
            <a:ext cx="1013902" cy="65975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Lattices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49620" y="4401920"/>
            <a:ext cx="1026425" cy="65975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Elliptic Curves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86250" y="4649433"/>
            <a:ext cx="857321" cy="751203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BB84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91200" y="5598318"/>
            <a:ext cx="852371" cy="751203"/>
          </a:xfrm>
          <a:prstGeom prst="rect">
            <a:avLst/>
          </a:prstGeom>
          <a:solidFill>
            <a:srgbClr val="00FD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E91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70497" y="5598317"/>
            <a:ext cx="1932888" cy="751203"/>
          </a:xfrm>
          <a:prstGeom prst="rect">
            <a:avLst/>
          </a:prstGeom>
          <a:solidFill>
            <a:srgbClr val="00FD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</a:rPr>
              <a:t>DEVICE INDEPENDENT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70462" y="1180133"/>
            <a:ext cx="3044142" cy="65975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ysClr val="windowText" lastClr="000000"/>
                </a:solidFill>
              </a:rPr>
              <a:t>ONE TIME PAD</a:t>
            </a:r>
          </a:p>
        </p:txBody>
      </p:sp>
      <p:sp>
        <p:nvSpPr>
          <p:cNvPr id="16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"/>
          <p:cNvSpPr txBox="1">
            <a:spLocks noChangeArrowheads="1"/>
          </p:cNvSpPr>
          <p:nvPr/>
        </p:nvSpPr>
        <p:spPr>
          <a:xfrm>
            <a:off x="281681" y="163824"/>
            <a:ext cx="8421704" cy="666079"/>
          </a:xfrm>
          <a:prstGeom prst="rect">
            <a:avLst/>
          </a:prstGeom>
          <a:ln>
            <a:noFill/>
          </a:ln>
        </p:spPr>
        <p:txBody>
          <a:bodyPr vert="horz" lIns="91440" tIns="45720" rIns="115598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2713" algn="l"/>
            <a:r>
              <a:rPr lang="en-US" sz="3200" b="1">
                <a:latin typeface="+mn-lt"/>
                <a:ea typeface="Helvetica" pitchFamily="-65" charset="0"/>
                <a:cs typeface="Helvetica"/>
                <a:sym typeface="Helvetica" pitchFamily="-65" charset="0"/>
              </a:rPr>
              <a:t>Quest for perfect secrecy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96589" y="4402687"/>
            <a:ext cx="1032942" cy="65975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r-IN" sz="2000">
                <a:solidFill>
                  <a:sysClr val="windowText" lastClr="000000"/>
                </a:solidFill>
              </a:rPr>
              <a:t>…</a:t>
            </a:r>
            <a:endParaRPr lang="en-US" sz="2000">
              <a:solidFill>
                <a:sysClr val="windowText" lastClr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45469" y="5530147"/>
            <a:ext cx="1032942" cy="65975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r-IN" sz="2000">
                <a:solidFill>
                  <a:sysClr val="windowText" lastClr="000000"/>
                </a:solidFill>
              </a:rPr>
              <a:t>…</a:t>
            </a:r>
            <a:endParaRPr lang="en-US" sz="2000">
              <a:solidFill>
                <a:sysClr val="windowText" lastClr="00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2822713" y="2704515"/>
            <a:ext cx="806818" cy="5754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295746" y="2704515"/>
            <a:ext cx="1004343" cy="5754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26051" y="2861466"/>
            <a:ext cx="11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Go around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00089" y="2774357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Fix 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54435" y="6349521"/>
            <a:ext cx="1976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Quantum Resistant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770497" y="4649432"/>
            <a:ext cx="1932888" cy="7282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ysClr val="windowText" lastClr="000000"/>
                </a:solidFill>
              </a:rPr>
              <a:t>Make sure you know what you are doing!</a:t>
            </a:r>
          </a:p>
        </p:txBody>
      </p:sp>
    </p:spTree>
    <p:extLst>
      <p:ext uri="{BB962C8B-B14F-4D97-AF65-F5344CB8AC3E}">
        <p14:creationId xmlns:p14="http://schemas.microsoft.com/office/powerpoint/2010/main" val="1462805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1132609" y="1652155"/>
            <a:ext cx="6373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 </a:t>
            </a:r>
          </a:p>
        </p:txBody>
      </p:sp>
    </p:spTree>
    <p:extLst>
      <p:ext uri="{BB962C8B-B14F-4D97-AF65-F5344CB8AC3E}">
        <p14:creationId xmlns:p14="http://schemas.microsoft.com/office/powerpoint/2010/main" val="1251485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"/>
          <p:cNvSpPr txBox="1">
            <a:spLocks noChangeArrowheads="1"/>
          </p:cNvSpPr>
          <p:nvPr/>
        </p:nvSpPr>
        <p:spPr>
          <a:xfrm>
            <a:off x="281681" y="163824"/>
            <a:ext cx="8421704" cy="666079"/>
          </a:xfrm>
          <a:prstGeom prst="rect">
            <a:avLst/>
          </a:prstGeom>
          <a:ln>
            <a:noFill/>
          </a:ln>
        </p:spPr>
        <p:txBody>
          <a:bodyPr vert="horz" lIns="91440" tIns="45720" rIns="115598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2713" algn="l"/>
            <a:r>
              <a:rPr lang="en-US" sz="2500" b="1" dirty="0">
                <a:latin typeface="+mn-lt"/>
                <a:sym typeface="Helvetica" pitchFamily="-65" charset="0"/>
              </a:rPr>
              <a:t>Post-quantum:  </a:t>
            </a:r>
            <a:r>
              <a:rPr lang="en-GB" sz="2500" b="1" dirty="0">
                <a:latin typeface="+mn-lt"/>
              </a:rPr>
              <a:t>there is still room for improvement</a:t>
            </a:r>
            <a:r>
              <a:rPr lang="en-US" sz="2500" b="1" dirty="0">
                <a:latin typeface="+mn-lt"/>
                <a:sym typeface="Helvetica" pitchFamily="-65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CA8396-E249-E44E-97F2-01A498BE7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681" y="1262630"/>
            <a:ext cx="3433594" cy="29369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34F8398-65E2-A951-A72E-8C9E5CA47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057" y="3626395"/>
            <a:ext cx="4361698" cy="25533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33A15D9-25D4-88E2-E646-3652B61C86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171" y="1161797"/>
            <a:ext cx="2826692" cy="21407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64C300B-45BC-75CF-9B18-DE04B4A5AF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1625" y="3429000"/>
            <a:ext cx="4171248" cy="308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47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Key distribution problem 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986586" y="3429000"/>
            <a:ext cx="1192697" cy="13107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11493" y="3281349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03C1A81-80CF-544A-9A20-152373F44C46}"/>
              </a:ext>
            </a:extLst>
          </p:cNvPr>
          <p:cNvGraphicFramePr>
            <a:graphicFrameLocks noGrp="1"/>
          </p:cNvGraphicFramePr>
          <p:nvPr/>
        </p:nvGraphicFramePr>
        <p:xfrm>
          <a:off x="6390821" y="3245400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FB5A04-B393-E140-8F58-EDE0BF13AB95}"/>
              </a:ext>
            </a:extLst>
          </p:cNvPr>
          <p:cNvSpPr txBox="1"/>
          <p:nvPr/>
        </p:nvSpPr>
        <p:spPr>
          <a:xfrm>
            <a:off x="2436990" y="1823518"/>
            <a:ext cx="425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key should be random, sufficiently long</a:t>
            </a:r>
          </a:p>
          <a:p>
            <a:r>
              <a:rPr lang="en-US" dirty="0"/>
              <a:t>and secret (known only to Alice and Bob)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F717651-4980-4944-8EA9-B6A961985372}"/>
              </a:ext>
            </a:extLst>
          </p:cNvPr>
          <p:cNvGraphicFramePr>
            <a:graphicFrameLocks noGrp="1"/>
          </p:cNvGraphicFramePr>
          <p:nvPr/>
        </p:nvGraphicFramePr>
        <p:xfrm>
          <a:off x="3457459" y="4287523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25BB91F-F676-9D4C-BEF5-EDE52D1E07FA}"/>
                  </a:ext>
                </a:extLst>
              </p:cNvPr>
              <p:cNvSpPr txBox="1"/>
              <p:nvPr/>
            </p:nvSpPr>
            <p:spPr>
              <a:xfrm>
                <a:off x="1055137" y="5486174"/>
                <a:ext cx="6842835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Probability of Eve guessing the key correctly should be very close to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25BB91F-F676-9D4C-BEF5-EDE52D1E0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137" y="5486174"/>
                <a:ext cx="6842835" cy="483466"/>
              </a:xfrm>
              <a:prstGeom prst="rect">
                <a:avLst/>
              </a:prstGeom>
              <a:blipFill>
                <a:blip r:embed="rId2"/>
                <a:stretch>
                  <a:fillRect l="-741" r="-185"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>
            <a:extLst>
              <a:ext uri="{FF2B5EF4-FFF2-40B4-BE49-F238E27FC236}">
                <a16:creationId xmlns:a16="http://schemas.microsoft.com/office/drawing/2014/main" id="{5721FBAA-AD1C-FF45-B5E7-A9439D58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520" y="1144695"/>
            <a:ext cx="1610165" cy="2216413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4A0406C3-1F47-3E4D-A68B-4B22A6A96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253" y="1307456"/>
            <a:ext cx="1223847" cy="194665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D82A6BC-850B-FD47-91B4-2149E3CE6C40}"/>
              </a:ext>
            </a:extLst>
          </p:cNvPr>
          <p:cNvSpPr txBox="1"/>
          <p:nvPr/>
        </p:nvSpPr>
        <p:spPr>
          <a:xfrm>
            <a:off x="1512277" y="379827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35EE73-B34B-E249-9C90-99833042CB72}"/>
              </a:ext>
            </a:extLst>
          </p:cNvPr>
          <p:cNvSpPr txBox="1"/>
          <p:nvPr/>
        </p:nvSpPr>
        <p:spPr>
          <a:xfrm>
            <a:off x="7467602" y="373966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CF7881-327F-5443-B437-BF1641C4AFC2}"/>
              </a:ext>
            </a:extLst>
          </p:cNvPr>
          <p:cNvSpPr txBox="1"/>
          <p:nvPr/>
        </p:nvSpPr>
        <p:spPr>
          <a:xfrm>
            <a:off x="4513385" y="482990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229481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Privacy amplification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986586" y="3429000"/>
            <a:ext cx="1192697" cy="13107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11493" y="3281349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03C1A81-80CF-544A-9A20-152373F44C46}"/>
              </a:ext>
            </a:extLst>
          </p:cNvPr>
          <p:cNvGraphicFramePr>
            <a:graphicFrameLocks noGrp="1"/>
          </p:cNvGraphicFramePr>
          <p:nvPr/>
        </p:nvGraphicFramePr>
        <p:xfrm>
          <a:off x="6390821" y="3245400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FB5A04-B393-E140-8F58-EDE0BF13AB95}"/>
              </a:ext>
            </a:extLst>
          </p:cNvPr>
          <p:cNvSpPr txBox="1"/>
          <p:nvPr/>
        </p:nvSpPr>
        <p:spPr>
          <a:xfrm>
            <a:off x="2424391" y="1556658"/>
            <a:ext cx="42811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Alice and Bob can turn their partially </a:t>
            </a:r>
          </a:p>
          <a:p>
            <a:pPr algn="ctr"/>
            <a:r>
              <a:rPr lang="en-US" dirty="0"/>
              <a:t>secure key into a secure key as long as they </a:t>
            </a:r>
          </a:p>
          <a:p>
            <a:pPr algn="ctr"/>
            <a:r>
              <a:rPr lang="en-US" dirty="0"/>
              <a:t>can estimate how much Eve knows about </a:t>
            </a:r>
          </a:p>
          <a:p>
            <a:pPr algn="ctr"/>
            <a:r>
              <a:rPr lang="en-US" dirty="0"/>
              <a:t>the raw key.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BB91F-F676-9D4C-BEF5-EDE52D1E07FA}"/>
              </a:ext>
            </a:extLst>
          </p:cNvPr>
          <p:cNvSpPr txBox="1"/>
          <p:nvPr/>
        </p:nvSpPr>
        <p:spPr>
          <a:xfrm>
            <a:off x="2531539" y="4098949"/>
            <a:ext cx="4102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BASIC IDEA</a:t>
            </a:r>
          </a:p>
          <a:p>
            <a:pPr algn="ctr"/>
            <a:r>
              <a:rPr lang="en-US" dirty="0"/>
              <a:t>Suppose Eve knows one of the two bits,</a:t>
            </a:r>
          </a:p>
          <a:p>
            <a:pPr algn="ctr"/>
            <a:r>
              <a:rPr lang="en-US" dirty="0"/>
              <a:t>but Alice and Bob are not sure which one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5721FBAA-AD1C-FF45-B5E7-A9439D58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520" y="1144695"/>
            <a:ext cx="1610165" cy="2216413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4A0406C3-1F47-3E4D-A68B-4B22A6A96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53" y="1307456"/>
            <a:ext cx="1223847" cy="194665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0FCB087-EF24-5745-918C-47B4D4555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7020" y="5864011"/>
            <a:ext cx="45085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Privacy amplification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986586" y="3429000"/>
            <a:ext cx="1192697" cy="13107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11493" y="3281349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03C1A81-80CF-544A-9A20-152373F44C46}"/>
              </a:ext>
            </a:extLst>
          </p:cNvPr>
          <p:cNvGraphicFramePr>
            <a:graphicFrameLocks noGrp="1"/>
          </p:cNvGraphicFramePr>
          <p:nvPr/>
        </p:nvGraphicFramePr>
        <p:xfrm>
          <a:off x="6390821" y="3245400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FB5A04-B393-E140-8F58-EDE0BF13AB95}"/>
              </a:ext>
            </a:extLst>
          </p:cNvPr>
          <p:cNvSpPr txBox="1"/>
          <p:nvPr/>
        </p:nvSpPr>
        <p:spPr>
          <a:xfrm>
            <a:off x="2424391" y="1556658"/>
            <a:ext cx="42811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Alice and Bob can turn their partially </a:t>
            </a:r>
          </a:p>
          <a:p>
            <a:pPr algn="ctr"/>
            <a:r>
              <a:rPr lang="en-US" dirty="0"/>
              <a:t>secure key into a secure key as long as they </a:t>
            </a:r>
          </a:p>
          <a:p>
            <a:pPr algn="ctr"/>
            <a:r>
              <a:rPr lang="en-US" dirty="0"/>
              <a:t>can estimate how much Eve knows about </a:t>
            </a:r>
          </a:p>
          <a:p>
            <a:pPr algn="ctr"/>
            <a:r>
              <a:rPr lang="en-US" dirty="0"/>
              <a:t>the raw key.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25BB91F-F676-9D4C-BEF5-EDE52D1E07FA}"/>
                  </a:ext>
                </a:extLst>
              </p:cNvPr>
              <p:cNvSpPr txBox="1"/>
              <p:nvPr/>
            </p:nvSpPr>
            <p:spPr>
              <a:xfrm>
                <a:off x="986990" y="4065611"/>
                <a:ext cx="6842835" cy="483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Probability of Eve guessing the key correctly should be very close to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25BB91F-F676-9D4C-BEF5-EDE52D1E0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990" y="4065611"/>
                <a:ext cx="6842835" cy="483466"/>
              </a:xfrm>
              <a:prstGeom prst="rect">
                <a:avLst/>
              </a:prstGeom>
              <a:blipFill>
                <a:blip r:embed="rId2"/>
                <a:stretch>
                  <a:fillRect l="-741" r="-185" b="-12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>
            <a:extLst>
              <a:ext uri="{FF2B5EF4-FFF2-40B4-BE49-F238E27FC236}">
                <a16:creationId xmlns:a16="http://schemas.microsoft.com/office/drawing/2014/main" id="{5721FBAA-AD1C-FF45-B5E7-A9439D58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520" y="1144695"/>
            <a:ext cx="1610165" cy="2216413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4A0406C3-1F47-3E4D-A68B-4B22A6A96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253" y="1307456"/>
            <a:ext cx="1223847" cy="19466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461C356-7120-4147-B9CA-B92366F6A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5048" y="5002088"/>
            <a:ext cx="3349581" cy="2587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63608F-AFDB-3049-9D74-31A34F6AF3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9548" y="5950670"/>
            <a:ext cx="3097718" cy="57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90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4"/>
          <p:cNvSpPr>
            <a:spLocks/>
          </p:cNvSpPr>
          <p:nvPr/>
        </p:nvSpPr>
        <p:spPr bwMode="auto">
          <a:xfrm>
            <a:off x="1830586" y="1706687"/>
            <a:ext cx="5581055" cy="3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200" b="1">
                <a:latin typeface="Helvetica" charset="0"/>
                <a:ea typeface="ヒラギノ角ゴ ProN W3" charset="0"/>
                <a:cs typeface="Helvetica" charset="0"/>
                <a:sym typeface="Helvetica" charset="0"/>
              </a:rPr>
              <a:t>Is there a perfect cipher? </a:t>
            </a:r>
          </a:p>
        </p:txBody>
      </p:sp>
      <p:sp>
        <p:nvSpPr>
          <p:cNvPr id="31748" name="Oval 18"/>
          <p:cNvSpPr>
            <a:spLocks/>
          </p:cNvSpPr>
          <p:nvPr/>
        </p:nvSpPr>
        <p:spPr bwMode="auto">
          <a:xfrm>
            <a:off x="1312664" y="1764730"/>
            <a:ext cx="214313" cy="214313"/>
          </a:xfrm>
          <a:prstGeom prst="ellipse">
            <a:avLst/>
          </a:prstGeom>
          <a:solidFill>
            <a:srgbClr val="00FF8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750" name="Rectangle 14"/>
          <p:cNvSpPr>
            <a:spLocks/>
          </p:cNvSpPr>
          <p:nvPr/>
        </p:nvSpPr>
        <p:spPr bwMode="auto">
          <a:xfrm>
            <a:off x="1830586" y="2490304"/>
            <a:ext cx="6891486" cy="3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200" b="1" dirty="0">
                <a:latin typeface="Helvetica" charset="0"/>
                <a:ea typeface="ヒラギノ角ゴ ProN W3" charset="0"/>
                <a:cs typeface="Helvetica" charset="0"/>
                <a:sym typeface="Helvetica" charset="0"/>
              </a:rPr>
              <a:t>Key distribution – the holy grail of cryptography</a:t>
            </a:r>
          </a:p>
        </p:txBody>
      </p:sp>
      <p:sp>
        <p:nvSpPr>
          <p:cNvPr id="31751" name="Rectangle 14"/>
          <p:cNvSpPr>
            <a:spLocks/>
          </p:cNvSpPr>
          <p:nvPr/>
        </p:nvSpPr>
        <p:spPr bwMode="auto">
          <a:xfrm>
            <a:off x="1750219" y="3182951"/>
            <a:ext cx="5864572" cy="3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endParaRPr lang="en-US" sz="2200" b="1">
              <a:latin typeface="Helvetica" charset="0"/>
              <a:ea typeface="ヒラギノ角ゴ ProN W3" charset="0"/>
              <a:cs typeface="Helvetica" charset="0"/>
              <a:sym typeface="Helvetica" charset="0"/>
            </a:endParaRPr>
          </a:p>
        </p:txBody>
      </p:sp>
      <p:sp>
        <p:nvSpPr>
          <p:cNvPr id="31752" name="Rectangle 14"/>
          <p:cNvSpPr>
            <a:spLocks/>
          </p:cNvSpPr>
          <p:nvPr/>
        </p:nvSpPr>
        <p:spPr bwMode="auto">
          <a:xfrm>
            <a:off x="1830586" y="3294014"/>
            <a:ext cx="6497464" cy="3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200" b="1" dirty="0">
                <a:latin typeface="Helvetica" charset="0"/>
                <a:ea typeface="ヒラギノ角ゴ ProN W3" charset="0"/>
                <a:cs typeface="Helvetica" charset="0"/>
                <a:sym typeface="Helvetica" charset="0"/>
              </a:rPr>
              <a:t>Quantum physics comes to the rescue </a:t>
            </a:r>
          </a:p>
        </p:txBody>
      </p:sp>
      <p:sp>
        <p:nvSpPr>
          <p:cNvPr id="31753" name="Oval 19"/>
          <p:cNvSpPr>
            <a:spLocks/>
          </p:cNvSpPr>
          <p:nvPr/>
        </p:nvSpPr>
        <p:spPr bwMode="auto">
          <a:xfrm>
            <a:off x="1312664" y="3353433"/>
            <a:ext cx="214313" cy="214313"/>
          </a:xfrm>
          <a:prstGeom prst="ellipse">
            <a:avLst/>
          </a:prstGeom>
          <a:solidFill>
            <a:srgbClr val="00FF8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754" name="Rectangle 14"/>
          <p:cNvSpPr>
            <a:spLocks/>
          </p:cNvSpPr>
          <p:nvPr/>
        </p:nvSpPr>
        <p:spPr bwMode="auto">
          <a:xfrm>
            <a:off x="1830586" y="4046712"/>
            <a:ext cx="6497464" cy="33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2200" b="1">
                <a:latin typeface="Helvetica" charset="0"/>
                <a:ea typeface="ヒラギノ角ゴ ProN W3" charset="0"/>
                <a:cs typeface="Helvetica" charset="0"/>
                <a:sym typeface="Helvetica" charset="0"/>
              </a:rPr>
              <a:t>Less reality more security</a:t>
            </a:r>
          </a:p>
        </p:txBody>
      </p:sp>
      <p:sp>
        <p:nvSpPr>
          <p:cNvPr id="31757" name="Oval 18"/>
          <p:cNvSpPr>
            <a:spLocks/>
          </p:cNvSpPr>
          <p:nvPr/>
        </p:nvSpPr>
        <p:spPr bwMode="auto">
          <a:xfrm>
            <a:off x="1312664" y="2552812"/>
            <a:ext cx="214313" cy="214313"/>
          </a:xfrm>
          <a:prstGeom prst="ellipse">
            <a:avLst/>
          </a:prstGeom>
          <a:solidFill>
            <a:srgbClr val="00FF8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758" name="Oval 19"/>
          <p:cNvSpPr>
            <a:spLocks/>
          </p:cNvSpPr>
          <p:nvPr/>
        </p:nvSpPr>
        <p:spPr bwMode="auto">
          <a:xfrm>
            <a:off x="1312664" y="4086896"/>
            <a:ext cx="214313" cy="214313"/>
          </a:xfrm>
          <a:prstGeom prst="ellipse">
            <a:avLst/>
          </a:prstGeom>
          <a:solidFill>
            <a:srgbClr val="00FF8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Outline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839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The Leftover Hash Lemma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63608F-AFDB-3049-9D74-31A34F6AF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34" y="6128135"/>
            <a:ext cx="3097718" cy="57886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F2DD88D-29A2-9549-98A7-A65579B25216}"/>
              </a:ext>
            </a:extLst>
          </p:cNvPr>
          <p:cNvGrpSpPr/>
          <p:nvPr/>
        </p:nvGrpSpPr>
        <p:grpSpPr>
          <a:xfrm>
            <a:off x="385938" y="4681509"/>
            <a:ext cx="7795014" cy="285243"/>
            <a:chOff x="385938" y="2899715"/>
            <a:chExt cx="7795014" cy="28524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854AC3-7BEE-1344-A726-ED0E24765E1F}"/>
                </a:ext>
              </a:extLst>
            </p:cNvPr>
            <p:cNvSpPr/>
            <p:nvPr/>
          </p:nvSpPr>
          <p:spPr>
            <a:xfrm>
              <a:off x="5308798" y="2899715"/>
              <a:ext cx="2872154" cy="285243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5CB1B8F-B675-6148-A643-3138C0FC56F0}"/>
                </a:ext>
              </a:extLst>
            </p:cNvPr>
            <p:cNvSpPr/>
            <p:nvPr/>
          </p:nvSpPr>
          <p:spPr>
            <a:xfrm>
              <a:off x="385938" y="2899715"/>
              <a:ext cx="3743760" cy="285243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3733F1C-0051-6244-8B26-B4204BC297EE}"/>
                </a:ext>
              </a:extLst>
            </p:cNvPr>
            <p:cNvSpPr/>
            <p:nvPr/>
          </p:nvSpPr>
          <p:spPr>
            <a:xfrm>
              <a:off x="4153586" y="2899715"/>
              <a:ext cx="1155212" cy="285243"/>
            </a:xfrm>
            <a:prstGeom prst="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7F0427F-0A1B-6F4C-8697-7AE5C4288306}"/>
              </a:ext>
            </a:extLst>
          </p:cNvPr>
          <p:cNvSpPr/>
          <p:nvPr/>
        </p:nvSpPr>
        <p:spPr>
          <a:xfrm>
            <a:off x="385938" y="1786147"/>
            <a:ext cx="7795014" cy="28524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CB5F85-07D2-494A-BFE1-21F780A1EEEA}"/>
              </a:ext>
            </a:extLst>
          </p:cNvPr>
          <p:cNvSpPr txBox="1"/>
          <p:nvPr/>
        </p:nvSpPr>
        <p:spPr>
          <a:xfrm>
            <a:off x="317500" y="1394466"/>
            <a:ext cx="951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Raw key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4BBC43-21DA-6A44-AC38-F49CEC4E7F78}"/>
              </a:ext>
            </a:extLst>
          </p:cNvPr>
          <p:cNvGrpSpPr/>
          <p:nvPr/>
        </p:nvGrpSpPr>
        <p:grpSpPr>
          <a:xfrm>
            <a:off x="385938" y="3143757"/>
            <a:ext cx="7795014" cy="285243"/>
            <a:chOff x="326132" y="2398047"/>
            <a:chExt cx="7795014" cy="28524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8B62749-E458-F745-9CAC-926C86705F89}"/>
                </a:ext>
              </a:extLst>
            </p:cNvPr>
            <p:cNvSpPr/>
            <p:nvPr/>
          </p:nvSpPr>
          <p:spPr>
            <a:xfrm>
              <a:off x="5248992" y="2398047"/>
              <a:ext cx="2872154" cy="285243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910F8EB-D71D-A441-B5AA-02049DA49446}"/>
                </a:ext>
              </a:extLst>
            </p:cNvPr>
            <p:cNvSpPr/>
            <p:nvPr/>
          </p:nvSpPr>
          <p:spPr>
            <a:xfrm>
              <a:off x="326132" y="2398047"/>
              <a:ext cx="4922860" cy="285243"/>
            </a:xfrm>
            <a:prstGeom prst="rect">
              <a:avLst/>
            </a:prstGeom>
            <a:solidFill>
              <a:srgbClr val="00B05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FE28EA-F0EF-A34A-8241-48CE40AE6900}"/>
              </a:ext>
            </a:extLst>
          </p:cNvPr>
          <p:cNvSpPr txBox="1"/>
          <p:nvPr/>
        </p:nvSpPr>
        <p:spPr>
          <a:xfrm>
            <a:off x="6137257" y="3476237"/>
            <a:ext cx="1586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Eve knowledge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31B643-D529-2C45-9CA7-51AF4E85917D}"/>
              </a:ext>
            </a:extLst>
          </p:cNvPr>
          <p:cNvSpPr txBox="1"/>
          <p:nvPr/>
        </p:nvSpPr>
        <p:spPr>
          <a:xfrm>
            <a:off x="1935611" y="3493936"/>
            <a:ext cx="18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Eve’s uncertainty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8566EF4-66B0-2B48-A46D-8762CD372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763" y="2752296"/>
            <a:ext cx="1212315" cy="25631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FED1B34-D765-C040-B24F-985927B89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7426" y="4343003"/>
            <a:ext cx="237349" cy="19141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C84A0F3-3CA6-BA49-A4D8-85F8DDD03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186" y="4141687"/>
            <a:ext cx="722117" cy="4646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5090483-5C95-A64E-9368-469C72685E09}"/>
                  </a:ext>
                </a:extLst>
              </p:cNvPr>
              <p:cNvSpPr txBox="1"/>
              <p:nvPr/>
            </p:nvSpPr>
            <p:spPr>
              <a:xfrm>
                <a:off x="2013502" y="5017425"/>
                <a:ext cx="13535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secure key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5090483-5C95-A64E-9368-469C72685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3502" y="5017425"/>
                <a:ext cx="1353576" cy="369332"/>
              </a:xfrm>
              <a:prstGeom prst="rect">
                <a:avLst/>
              </a:prstGeom>
              <a:blipFill>
                <a:blip r:embed="rId6"/>
                <a:stretch>
                  <a:fillRect t="-6667" r="-3738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E12CAC9-2525-F440-9759-D229EAEF194C}"/>
              </a:ext>
            </a:extLst>
          </p:cNvPr>
          <p:cNvCxnSpPr>
            <a:cxnSpLocks/>
          </p:cNvCxnSpPr>
          <p:nvPr/>
        </p:nvCxnSpPr>
        <p:spPr>
          <a:xfrm>
            <a:off x="5308798" y="1488831"/>
            <a:ext cx="0" cy="40210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0868274-232D-5C45-A19E-4EBAF02854A7}"/>
              </a:ext>
            </a:extLst>
          </p:cNvPr>
          <p:cNvCxnSpPr>
            <a:cxnSpLocks/>
          </p:cNvCxnSpPr>
          <p:nvPr/>
        </p:nvCxnSpPr>
        <p:spPr>
          <a:xfrm>
            <a:off x="4153586" y="1483484"/>
            <a:ext cx="0" cy="40263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45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488373" y="1465118"/>
            <a:ext cx="83501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 </a:t>
            </a:r>
          </a:p>
        </p:txBody>
      </p:sp>
    </p:spTree>
    <p:extLst>
      <p:ext uri="{BB962C8B-B14F-4D97-AF65-F5344CB8AC3E}">
        <p14:creationId xmlns:p14="http://schemas.microsoft.com/office/powerpoint/2010/main" val="1674412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40707" y="172057"/>
            <a:ext cx="8848473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How to find out how much Eve knows?</a:t>
            </a: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11493" y="3281349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03C1A81-80CF-544A-9A20-152373F44C46}"/>
              </a:ext>
            </a:extLst>
          </p:cNvPr>
          <p:cNvGraphicFramePr>
            <a:graphicFrameLocks noGrp="1"/>
          </p:cNvGraphicFramePr>
          <p:nvPr/>
        </p:nvGraphicFramePr>
        <p:xfrm>
          <a:off x="6390821" y="3245400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F717651-4980-4944-8EA9-B6A961985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873595"/>
              </p:ext>
            </p:extLst>
          </p:nvPr>
        </p:nvGraphicFramePr>
        <p:xfrm>
          <a:off x="3469767" y="5256352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" name="Picture 50">
            <a:extLst>
              <a:ext uri="{FF2B5EF4-FFF2-40B4-BE49-F238E27FC236}">
                <a16:creationId xmlns:a16="http://schemas.microsoft.com/office/drawing/2014/main" id="{5721FBAA-AD1C-FF45-B5E7-A9439D58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520" y="1144695"/>
            <a:ext cx="1610165" cy="2216413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4A0406C3-1F47-3E4D-A68B-4B22A6A96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53" y="1307456"/>
            <a:ext cx="1223847" cy="194665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D82A6BC-850B-FD47-91B4-2149E3CE6C40}"/>
              </a:ext>
            </a:extLst>
          </p:cNvPr>
          <p:cNvSpPr txBox="1"/>
          <p:nvPr/>
        </p:nvSpPr>
        <p:spPr>
          <a:xfrm>
            <a:off x="1512277" y="379827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35EE73-B34B-E249-9C90-99833042CB72}"/>
              </a:ext>
            </a:extLst>
          </p:cNvPr>
          <p:cNvSpPr txBox="1"/>
          <p:nvPr/>
        </p:nvSpPr>
        <p:spPr>
          <a:xfrm>
            <a:off x="7467602" y="373966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CF7881-327F-5443-B437-BF1641C4AFC2}"/>
              </a:ext>
            </a:extLst>
          </p:cNvPr>
          <p:cNvSpPr txBox="1"/>
          <p:nvPr/>
        </p:nvSpPr>
        <p:spPr>
          <a:xfrm>
            <a:off x="4525693" y="579873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00523DA-F223-6D40-9048-E9BE76C97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493" y="3397062"/>
            <a:ext cx="1212315" cy="2563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77A659-8968-5C45-90FD-18258FD125EB}"/>
              </a:ext>
            </a:extLst>
          </p:cNvPr>
          <p:cNvSpPr/>
          <p:nvPr/>
        </p:nvSpPr>
        <p:spPr>
          <a:xfrm>
            <a:off x="3563167" y="2786014"/>
            <a:ext cx="2279312" cy="16531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00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488373" y="1465118"/>
            <a:ext cx="82972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Quantum entanglement  </a:t>
            </a:r>
          </a:p>
        </p:txBody>
      </p:sp>
    </p:spTree>
    <p:extLst>
      <p:ext uri="{BB962C8B-B14F-4D97-AF65-F5344CB8AC3E}">
        <p14:creationId xmlns:p14="http://schemas.microsoft.com/office/powerpoint/2010/main" val="3912140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6FFB1-F8F2-A6B2-A7CA-A6F14A0F1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1">
            <a:extLst>
              <a:ext uri="{FF2B5EF4-FFF2-40B4-BE49-F238E27FC236}">
                <a16:creationId xmlns:a16="http://schemas.microsoft.com/office/drawing/2014/main" id="{9CB73920-5CAC-D8C0-3285-648767709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5414" y="185547"/>
            <a:ext cx="8233172" cy="626222"/>
          </a:xfrm>
        </p:spPr>
        <p:txBody>
          <a:bodyPr vert="horz" lIns="91440" tIns="45720" rIns="81280" bIns="45720" rtlCol="0" anchor="ctr">
            <a:normAutofit/>
          </a:bodyPr>
          <a:lstStyle/>
          <a:p>
            <a:pPr marL="79249" algn="l"/>
            <a:r>
              <a:rPr lang="en-GB" sz="3400" b="1" dirty="0">
                <a:solidFill>
                  <a:srgbClr val="4C4C4C"/>
                </a:solidFill>
                <a:latin typeface="Helvetica" pitchFamily="2" charset="0"/>
                <a:cs typeface="Arial"/>
                <a:sym typeface="Helvetica" pitchFamily="-65" charset="0"/>
              </a:rPr>
              <a:t>The other narrative</a:t>
            </a:r>
            <a:endParaRPr lang="en-US" sz="3400" b="1" dirty="0">
              <a:solidFill>
                <a:srgbClr val="4C4C4C"/>
              </a:solidFill>
              <a:latin typeface="Helvetica" pitchFamily="2" charset="0"/>
              <a:cs typeface="Arial"/>
              <a:sym typeface="Helvetica" pitchFamily="-65" charset="0"/>
            </a:endParaRPr>
          </a:p>
        </p:txBody>
      </p:sp>
      <p:sp>
        <p:nvSpPr>
          <p:cNvPr id="534547" name="Line 26">
            <a:extLst>
              <a:ext uri="{FF2B5EF4-FFF2-40B4-BE49-F238E27FC236}">
                <a16:creationId xmlns:a16="http://schemas.microsoft.com/office/drawing/2014/main" id="{F8AAB910-C6BC-7D75-4385-45BFA3B944D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C483311-E947-3CBB-00AD-5E63C0451B4D}"/>
              </a:ext>
            </a:extLst>
          </p:cNvPr>
          <p:cNvCxnSpPr>
            <a:cxnSpLocks/>
          </p:cNvCxnSpPr>
          <p:nvPr/>
        </p:nvCxnSpPr>
        <p:spPr>
          <a:xfrm>
            <a:off x="455414" y="2888672"/>
            <a:ext cx="48959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1DC20DBA-7F34-E10C-D2AD-83A778F7643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987" y="1316734"/>
            <a:ext cx="833500" cy="10812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730B8A-0030-7F32-86D4-6185CB3502CF}"/>
              </a:ext>
            </a:extLst>
          </p:cNvPr>
          <p:cNvSpPr txBox="1"/>
          <p:nvPr/>
        </p:nvSpPr>
        <p:spPr>
          <a:xfrm>
            <a:off x="681957" y="25193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1935</a:t>
            </a:r>
          </a:p>
        </p:txBody>
      </p:sp>
      <p:pic>
        <p:nvPicPr>
          <p:cNvPr id="8" name="Picture 7" descr="A person standing in front of a blackboard with writing on it&#10;&#10;Description automatically generated with medium confidence">
            <a:extLst>
              <a:ext uri="{FF2B5EF4-FFF2-40B4-BE49-F238E27FC236}">
                <a16:creationId xmlns:a16="http://schemas.microsoft.com/office/drawing/2014/main" id="{AB37F05F-F1DB-9F6C-A279-91EDB90FF9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5354"/>
          <a:stretch/>
        </p:blipFill>
        <p:spPr>
          <a:xfrm>
            <a:off x="1750336" y="3358531"/>
            <a:ext cx="627396" cy="7904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D5B43B-E05F-942C-D7C6-EFB52E22D9EF}"/>
              </a:ext>
            </a:extLst>
          </p:cNvPr>
          <p:cNvSpPr txBox="1"/>
          <p:nvPr/>
        </p:nvSpPr>
        <p:spPr>
          <a:xfrm>
            <a:off x="1737662" y="294763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1964</a:t>
            </a:r>
          </a:p>
        </p:txBody>
      </p:sp>
      <p:pic>
        <p:nvPicPr>
          <p:cNvPr id="10" name="Picture 2" descr="John Clauser in 1976 standing with his second quantum entanglement experiment at UC Berkeley">
            <a:extLst>
              <a:ext uri="{FF2B5EF4-FFF2-40B4-BE49-F238E27FC236}">
                <a16:creationId xmlns:a16="http://schemas.microsoft.com/office/drawing/2014/main" id="{A1D230C5-9373-99C6-1AF8-DD463D7D64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1" r="29945"/>
          <a:stretch/>
        </p:blipFill>
        <p:spPr bwMode="auto">
          <a:xfrm>
            <a:off x="2970016" y="1377378"/>
            <a:ext cx="737754" cy="114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432636-69DB-5084-294C-C83441A3DF39}"/>
              </a:ext>
            </a:extLst>
          </p:cNvPr>
          <p:cNvSpPr txBox="1"/>
          <p:nvPr/>
        </p:nvSpPr>
        <p:spPr>
          <a:xfrm>
            <a:off x="2970016" y="252171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1972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992AC17E-943E-740B-36B5-072BE5C92EF8}"/>
              </a:ext>
            </a:extLst>
          </p:cNvPr>
          <p:cNvPicPr>
            <a:picLocks noChangeArrowheads="1"/>
          </p:cNvPicPr>
          <p:nvPr/>
        </p:nvPicPr>
        <p:blipFill>
          <a:blip r:embed="rId6"/>
          <a:srcRect t="8633" r="49902" b="3810"/>
          <a:stretch>
            <a:fillRect/>
          </a:stretch>
        </p:blipFill>
        <p:spPr bwMode="auto">
          <a:xfrm>
            <a:off x="4109046" y="1383377"/>
            <a:ext cx="833500" cy="1092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7D35633-0F30-710A-F83B-6E29EC7B7CF7}"/>
              </a:ext>
            </a:extLst>
          </p:cNvPr>
          <p:cNvSpPr txBox="1"/>
          <p:nvPr/>
        </p:nvSpPr>
        <p:spPr>
          <a:xfrm>
            <a:off x="4160667" y="253529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1982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37B43E6-C249-F524-C3D9-228260FD6FE7}"/>
              </a:ext>
            </a:extLst>
          </p:cNvPr>
          <p:cNvCxnSpPr>
            <a:cxnSpLocks/>
          </p:cNvCxnSpPr>
          <p:nvPr/>
        </p:nvCxnSpPr>
        <p:spPr>
          <a:xfrm>
            <a:off x="455414" y="6012872"/>
            <a:ext cx="48959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738CB5C-A4A4-7472-411A-51D049B5DF2B}"/>
              </a:ext>
            </a:extLst>
          </p:cNvPr>
          <p:cNvCxnSpPr>
            <a:cxnSpLocks/>
          </p:cNvCxnSpPr>
          <p:nvPr/>
        </p:nvCxnSpPr>
        <p:spPr>
          <a:xfrm flipV="1">
            <a:off x="5351318" y="4551218"/>
            <a:ext cx="1007918" cy="146165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3312F5-40D6-69D4-D4C7-D3B67854A8F8}"/>
              </a:ext>
            </a:extLst>
          </p:cNvPr>
          <p:cNvCxnSpPr>
            <a:cxnSpLocks/>
          </p:cNvCxnSpPr>
          <p:nvPr/>
        </p:nvCxnSpPr>
        <p:spPr>
          <a:xfrm flipH="1" flipV="1">
            <a:off x="5351318" y="2888672"/>
            <a:ext cx="1007918" cy="16625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E985616-9796-AA23-52AB-D2729025284D}"/>
              </a:ext>
            </a:extLst>
          </p:cNvPr>
          <p:cNvCxnSpPr>
            <a:cxnSpLocks/>
          </p:cNvCxnSpPr>
          <p:nvPr/>
        </p:nvCxnSpPr>
        <p:spPr>
          <a:xfrm>
            <a:off x="6359236" y="4551218"/>
            <a:ext cx="23293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04984C5-3950-CF49-668A-7D466A8F65D1}"/>
              </a:ext>
            </a:extLst>
          </p:cNvPr>
          <p:cNvSpPr txBox="1"/>
          <p:nvPr/>
        </p:nvSpPr>
        <p:spPr>
          <a:xfrm>
            <a:off x="5351318" y="6122132"/>
            <a:ext cx="7489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BB84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0AC557-776B-4AF4-2130-261C08BBED5E}"/>
              </a:ext>
            </a:extLst>
          </p:cNvPr>
          <p:cNvSpPr txBox="1"/>
          <p:nvPr/>
        </p:nvSpPr>
        <p:spPr>
          <a:xfrm>
            <a:off x="6276110" y="4728045"/>
            <a:ext cx="5950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E91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246C5D36-B005-6A8C-D81B-428241BBEF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1" r="11598" b="-1551"/>
          <a:stretch/>
        </p:blipFill>
        <p:spPr bwMode="auto">
          <a:xfrm>
            <a:off x="6906982" y="3274982"/>
            <a:ext cx="703615" cy="86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B4798627-FA84-FE6B-88F5-E13A1C164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5" t="7090" r="32614" b="5740"/>
          <a:stretch/>
        </p:blipFill>
        <p:spPr bwMode="auto">
          <a:xfrm flipH="1">
            <a:off x="7802347" y="4728045"/>
            <a:ext cx="707436" cy="87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me :: Nicolas Gisin">
            <a:extLst>
              <a:ext uri="{FF2B5EF4-FFF2-40B4-BE49-F238E27FC236}">
                <a16:creationId xmlns:a16="http://schemas.microsoft.com/office/drawing/2014/main" id="{101BF245-514B-FE90-1D54-1AF727C55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400" y="3262009"/>
            <a:ext cx="770362" cy="93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231E0F2-8D34-D713-B2A5-7D4C61CEA924}"/>
              </a:ext>
            </a:extLst>
          </p:cNvPr>
          <p:cNvSpPr txBox="1"/>
          <p:nvPr/>
        </p:nvSpPr>
        <p:spPr>
          <a:xfrm>
            <a:off x="238257" y="306718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Helvetica" pitchFamily="2" charset="0"/>
              </a:rPr>
              <a:t>curiosity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BF7F5F-57EF-6E03-39F5-FB39B5F49006}"/>
              </a:ext>
            </a:extLst>
          </p:cNvPr>
          <p:cNvSpPr txBox="1"/>
          <p:nvPr/>
        </p:nvSpPr>
        <p:spPr>
          <a:xfrm>
            <a:off x="144284" y="626608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security</a:t>
            </a:r>
          </a:p>
        </p:txBody>
      </p:sp>
      <p:pic>
        <p:nvPicPr>
          <p:cNvPr id="3078" name="Picture 6" descr="Professor John Rarity - Our People">
            <a:extLst>
              <a:ext uri="{FF2B5EF4-FFF2-40B4-BE49-F238E27FC236}">
                <a16:creationId xmlns:a16="http://schemas.microsoft.com/office/drawing/2014/main" id="{2178D412-2111-7A26-4DDC-32D231056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667" y="5840428"/>
            <a:ext cx="621828" cy="93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7FE35D0-9B41-48CF-9D82-2FA5318352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6869" t="32116" r="31365" b="42063"/>
          <a:stretch/>
        </p:blipFill>
        <p:spPr>
          <a:xfrm>
            <a:off x="7058273" y="5785662"/>
            <a:ext cx="621828" cy="984026"/>
          </a:xfrm>
          <a:prstGeom prst="rect">
            <a:avLst/>
          </a:prstGeom>
        </p:spPr>
      </p:pic>
      <p:pic>
        <p:nvPicPr>
          <p:cNvPr id="3080" name="Picture 8" descr="Jian-Wei Pan | Division of Quantum Physics and Quantum Information">
            <a:extLst>
              <a:ext uri="{FF2B5EF4-FFF2-40B4-BE49-F238E27FC236}">
                <a16:creationId xmlns:a16="http://schemas.microsoft.com/office/drawing/2014/main" id="{631A54F0-D377-4B05-2850-108A4C0B2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459" y="4685635"/>
            <a:ext cx="653138" cy="97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AEDDC76-3FED-2CED-54A0-85906891E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73" y="4775256"/>
            <a:ext cx="607627" cy="83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4BEE9C-0328-4B22-2CBB-2ADF3FB4E69A}"/>
              </a:ext>
            </a:extLst>
          </p:cNvPr>
          <p:cNvSpPr txBox="1"/>
          <p:nvPr/>
        </p:nvSpPr>
        <p:spPr>
          <a:xfrm>
            <a:off x="220614" y="43656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1918</a:t>
            </a:r>
          </a:p>
        </p:txBody>
      </p:sp>
      <p:pic>
        <p:nvPicPr>
          <p:cNvPr id="1032" name="Picture 8" descr="GCHQ cryptographer James Ellis">
            <a:extLst>
              <a:ext uri="{FF2B5EF4-FFF2-40B4-BE49-F238E27FC236}">
                <a16:creationId xmlns:a16="http://schemas.microsoft.com/office/drawing/2014/main" id="{19578CDE-21AA-5DF2-198C-CEC8F2FFA9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2" r="18351"/>
          <a:stretch/>
        </p:blipFill>
        <p:spPr bwMode="auto">
          <a:xfrm>
            <a:off x="2825743" y="4871021"/>
            <a:ext cx="652743" cy="80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E0B0BD-4D0B-B958-1544-E7C518FD8763}"/>
              </a:ext>
            </a:extLst>
          </p:cNvPr>
          <p:cNvSpPr txBox="1"/>
          <p:nvPr/>
        </p:nvSpPr>
        <p:spPr>
          <a:xfrm>
            <a:off x="2855032" y="4499319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~ 1970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649A15-0970-EB8D-2A32-3A6F9494C047}"/>
              </a:ext>
            </a:extLst>
          </p:cNvPr>
          <p:cNvSpPr txBox="1"/>
          <p:nvPr/>
        </p:nvSpPr>
        <p:spPr>
          <a:xfrm>
            <a:off x="38327" y="5662533"/>
            <a:ext cx="1208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Gilbert </a:t>
            </a:r>
            <a:r>
              <a:rPr lang="en-US" sz="1200" dirty="0" err="1">
                <a:latin typeface="Helvetica" pitchFamily="2" charset="0"/>
              </a:rPr>
              <a:t>Vernam</a:t>
            </a:r>
            <a:endParaRPr lang="en-US" sz="1200" dirty="0">
              <a:latin typeface="Helvetica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3D5BBC-79BF-F2F3-8091-93EFB1C73EA0}"/>
              </a:ext>
            </a:extLst>
          </p:cNvPr>
          <p:cNvSpPr txBox="1"/>
          <p:nvPr/>
        </p:nvSpPr>
        <p:spPr>
          <a:xfrm>
            <a:off x="2692321" y="5705290"/>
            <a:ext cx="1059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200" dirty="0">
                <a:latin typeface="Helvetica" pitchFamily="2" charset="0"/>
              </a:rPr>
              <a:t>James Ellis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F3DF7875-17E1-FA9D-CAAC-5CEC85148C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6" t="9916" r="31965" b="28326"/>
          <a:stretch/>
        </p:blipFill>
        <p:spPr bwMode="auto">
          <a:xfrm>
            <a:off x="4403278" y="4868651"/>
            <a:ext cx="601746" cy="85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9242733-6716-6F42-8828-51EBCBCC47BE}"/>
              </a:ext>
            </a:extLst>
          </p:cNvPr>
          <p:cNvSpPr txBox="1"/>
          <p:nvPr/>
        </p:nvSpPr>
        <p:spPr>
          <a:xfrm>
            <a:off x="4109046" y="5735873"/>
            <a:ext cx="14019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200" dirty="0">
                <a:latin typeface="Helvetica" pitchFamily="2" charset="0"/>
              </a:rPr>
              <a:t>Stephen Wiesner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3335B7-118D-06D3-0BB5-B1B44C9A70D4}"/>
              </a:ext>
            </a:extLst>
          </p:cNvPr>
          <p:cNvSpPr txBox="1"/>
          <p:nvPr/>
        </p:nvSpPr>
        <p:spPr>
          <a:xfrm>
            <a:off x="4295217" y="4516199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~ 1980</a:t>
            </a:r>
          </a:p>
        </p:txBody>
      </p:sp>
    </p:spTree>
    <p:extLst>
      <p:ext uri="{BB962C8B-B14F-4D97-AF65-F5344CB8AC3E}">
        <p14:creationId xmlns:p14="http://schemas.microsoft.com/office/powerpoint/2010/main" val="2631670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78594" y="187523"/>
            <a:ext cx="8733234" cy="571500"/>
          </a:xfrm>
        </p:spPr>
        <p:txBody>
          <a:bodyPr rIns="81277">
            <a:normAutofit fontScale="90000"/>
          </a:bodyPr>
          <a:lstStyle/>
          <a:p>
            <a:pPr marL="79249" algn="l"/>
            <a:r>
              <a:rPr lang="en-GB" sz="3400" b="1" dirty="0">
                <a:solidFill>
                  <a:srgbClr val="4C4C4C"/>
                </a:solidFill>
                <a:ea typeface="ヒラギノ角ゴ ProN W6" pitchFamily="-65" charset="-128"/>
                <a:sym typeface="Helvetica" pitchFamily="-65" charset="0"/>
              </a:rPr>
              <a:t>Identical preparations different outcomes</a:t>
            </a:r>
            <a:endParaRPr lang="en-US" sz="3400" b="1" dirty="0">
              <a:solidFill>
                <a:srgbClr val="4C4C4C"/>
              </a:solidFill>
              <a:ea typeface="ヒラギノ角ゴ ProN W6" pitchFamily="-65" charset="-128"/>
              <a:sym typeface="Helvetica" pitchFamily="-65" charset="0"/>
            </a:endParaRPr>
          </a:p>
        </p:txBody>
      </p:sp>
      <p:sp>
        <p:nvSpPr>
          <p:cNvPr id="517125" name="Line 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744327F9-E67A-A994-5068-6835641F8C47}"/>
                  </a:ext>
                </a:extLst>
              </p14:cNvPr>
              <p14:cNvContentPartPr/>
              <p14:nvPr/>
            </p14:nvContentPartPr>
            <p14:xfrm>
              <a:off x="1018119" y="4290754"/>
              <a:ext cx="3454560" cy="7704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744327F9-E67A-A994-5068-6835641F8C4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2639" y="4275634"/>
                <a:ext cx="348516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0EB1BD69-28EE-EA8F-296B-0D19933A9B7A}"/>
                  </a:ext>
                </a:extLst>
              </p14:cNvPr>
              <p14:cNvContentPartPr/>
              <p14:nvPr/>
            </p14:nvContentPartPr>
            <p14:xfrm>
              <a:off x="3946719" y="3491554"/>
              <a:ext cx="1702800" cy="17902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0EB1BD69-28EE-EA8F-296B-0D19933A9B7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31599" y="3476434"/>
                <a:ext cx="1733400" cy="18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446A085-E15C-4897-D00E-A7F970DBCB40}"/>
                  </a:ext>
                </a:extLst>
              </p14:cNvPr>
              <p14:cNvContentPartPr/>
              <p14:nvPr/>
            </p14:nvContentPartPr>
            <p14:xfrm>
              <a:off x="3996039" y="3425314"/>
              <a:ext cx="1560600" cy="180180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446A085-E15C-4897-D00E-A7F970DBCB4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86959" y="3356914"/>
                <a:ext cx="1778400" cy="19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ED445E3E-F32C-0B49-67E2-B39A9A5C6BB4}"/>
                  </a:ext>
                </a:extLst>
              </p14:cNvPr>
              <p14:cNvContentPartPr/>
              <p14:nvPr/>
            </p14:nvContentPartPr>
            <p14:xfrm>
              <a:off x="4390239" y="2495434"/>
              <a:ext cx="213840" cy="17136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ED445E3E-F32C-0B49-67E2-B39A9A5C6BB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74759" y="2479954"/>
                <a:ext cx="244440" cy="174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586D06B9-9BD8-9CA4-AE31-5D96076CB872}"/>
                  </a:ext>
                </a:extLst>
              </p14:cNvPr>
              <p14:cNvContentPartPr/>
              <p14:nvPr/>
            </p14:nvContentPartPr>
            <p14:xfrm>
              <a:off x="4926639" y="4307314"/>
              <a:ext cx="1801440" cy="2358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586D06B9-9BD8-9CA4-AE31-5D96076CB87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911159" y="4292194"/>
                <a:ext cx="183168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BAD36B0C-E9D6-B964-3795-D7F2E0DBF468}"/>
                  </a:ext>
                </a:extLst>
              </p14:cNvPr>
              <p14:cNvContentPartPr/>
              <p14:nvPr/>
            </p14:nvContentPartPr>
            <p14:xfrm>
              <a:off x="4220319" y="1663474"/>
              <a:ext cx="646200" cy="65700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BAD36B0C-E9D6-B964-3795-D7F2E0DBF46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05199" y="1648002"/>
                <a:ext cx="676800" cy="6872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87E0C12A-7FA7-A058-8D5E-D5687F46F20A}"/>
                  </a:ext>
                </a:extLst>
              </p14:cNvPr>
              <p14:cNvContentPartPr/>
              <p14:nvPr/>
            </p14:nvContentPartPr>
            <p14:xfrm>
              <a:off x="6957399" y="4093834"/>
              <a:ext cx="794160" cy="68472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87E0C12A-7FA7-A058-8D5E-D5687F46F20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942279" y="4078714"/>
                <a:ext cx="824760" cy="71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DBE2944B-2867-0E87-9806-82DF2E49EB8C}"/>
                  </a:ext>
                </a:extLst>
              </p14:cNvPr>
              <p14:cNvContentPartPr/>
              <p14:nvPr/>
            </p14:nvContentPartPr>
            <p14:xfrm>
              <a:off x="4198978" y="2313127"/>
              <a:ext cx="633960" cy="1094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DBE2944B-2867-0E87-9806-82DF2E49EB8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183498" y="2297647"/>
                <a:ext cx="66456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490C4083-C6BC-5EA3-ABCC-58C28BD92EB3}"/>
                  </a:ext>
                </a:extLst>
              </p14:cNvPr>
              <p14:cNvContentPartPr/>
              <p14:nvPr/>
            </p14:nvContentPartPr>
            <p14:xfrm>
              <a:off x="7021738" y="4145887"/>
              <a:ext cx="12240" cy="324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490C4083-C6BC-5EA3-ABCC-58C28BD92EB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006618" y="4130407"/>
                <a:ext cx="42480" cy="3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24BC04F5-1ED3-3556-E7B7-F2187897606E}"/>
                  </a:ext>
                </a:extLst>
              </p14:cNvPr>
              <p14:cNvContentPartPr/>
              <p14:nvPr/>
            </p14:nvContentPartPr>
            <p14:xfrm>
              <a:off x="1818520" y="4090905"/>
              <a:ext cx="398160" cy="42624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24BC04F5-1ED3-3556-E7B7-F2187897606E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803400" y="4075425"/>
                <a:ext cx="428760" cy="45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37EEFBF1-0C44-40DD-D443-E0D688C296D3}"/>
                  </a:ext>
                </a:extLst>
              </p14:cNvPr>
              <p14:cNvContentPartPr/>
              <p14:nvPr/>
            </p14:nvContentPartPr>
            <p14:xfrm>
              <a:off x="1818520" y="4139865"/>
              <a:ext cx="342360" cy="39744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37EEFBF1-0C44-40DD-D443-E0D688C296D3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803400" y="4124385"/>
                <a:ext cx="372960" cy="4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F727EE84-55AF-E039-B899-8552865ACDB8}"/>
                  </a:ext>
                </a:extLst>
              </p14:cNvPr>
              <p14:cNvContentPartPr/>
              <p14:nvPr/>
            </p14:nvContentPartPr>
            <p14:xfrm>
              <a:off x="4392492" y="2508626"/>
              <a:ext cx="274320" cy="22644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F727EE84-55AF-E039-B899-8552865ACDB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77372" y="2493506"/>
                <a:ext cx="30996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5BB1443F-2004-280E-7811-9A16DA13F430}"/>
                  </a:ext>
                </a:extLst>
              </p14:cNvPr>
              <p14:cNvContentPartPr/>
              <p14:nvPr/>
            </p14:nvContentPartPr>
            <p14:xfrm>
              <a:off x="6481212" y="4279466"/>
              <a:ext cx="266760" cy="3398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5BB1443F-2004-280E-7811-9A16DA13F430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65732" y="4263986"/>
                <a:ext cx="297360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91CF4A4D-2803-D286-B803-0CD06A64E556}"/>
                  </a:ext>
                </a:extLst>
              </p14:cNvPr>
              <p14:cNvContentPartPr/>
              <p14:nvPr/>
            </p14:nvContentPartPr>
            <p14:xfrm>
              <a:off x="4358269" y="4087235"/>
              <a:ext cx="285840" cy="30312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91CF4A4D-2803-D286-B803-0CD06A64E556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343149" y="4071755"/>
                <a:ext cx="316440" cy="33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0B30D029-34D4-8E61-D02B-AFD2FF841BCF}"/>
                  </a:ext>
                </a:extLst>
              </p14:cNvPr>
              <p14:cNvContentPartPr/>
              <p14:nvPr/>
            </p14:nvContentPartPr>
            <p14:xfrm>
              <a:off x="3892429" y="3492875"/>
              <a:ext cx="1526760" cy="16315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0B30D029-34D4-8E61-D02B-AFD2FF841BC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876949" y="3477755"/>
                <a:ext cx="1557360" cy="166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73520A3F-8B88-4A59-762A-3057D45A7BEB}"/>
                  </a:ext>
                </a:extLst>
              </p14:cNvPr>
              <p14:cNvContentPartPr/>
              <p14:nvPr/>
            </p14:nvContentPartPr>
            <p14:xfrm>
              <a:off x="3924109" y="4972475"/>
              <a:ext cx="149400" cy="18108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73520A3F-8B88-4A59-762A-3057D45A7BEB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3908629" y="4957355"/>
                <a:ext cx="179640" cy="21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6CD0EF0-DF9D-A0BF-3E20-73427C41D180}"/>
                  </a:ext>
                </a:extLst>
              </p14:cNvPr>
              <p14:cNvContentPartPr/>
              <p14:nvPr/>
            </p14:nvContentPartPr>
            <p14:xfrm>
              <a:off x="4043629" y="3457955"/>
              <a:ext cx="1380960" cy="151884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6CD0EF0-DF9D-A0BF-3E20-73427C41D180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028509" y="3442835"/>
                <a:ext cx="1411560" cy="154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3AE5E415-CB55-DAA5-A702-773BB5B700B3}"/>
                  </a:ext>
                </a:extLst>
              </p14:cNvPr>
              <p14:cNvContentPartPr/>
              <p14:nvPr/>
            </p14:nvContentPartPr>
            <p14:xfrm>
              <a:off x="1777429" y="4139435"/>
              <a:ext cx="419760" cy="3733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3AE5E415-CB55-DAA5-A702-773BB5B700B3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762309" y="4124315"/>
                <a:ext cx="450360" cy="40356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 descr="A black text with black text&#10;&#10;Description automatically generated">
            <a:extLst>
              <a:ext uri="{FF2B5EF4-FFF2-40B4-BE49-F238E27FC236}">
                <a16:creationId xmlns:a16="http://schemas.microsoft.com/office/drawing/2014/main" id="{D22FBECF-60E2-F95F-5655-D9FB7332A68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431197" y="5515706"/>
            <a:ext cx="3975983" cy="128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78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78594" y="187523"/>
            <a:ext cx="8733234" cy="571500"/>
          </a:xfrm>
        </p:spPr>
        <p:txBody>
          <a:bodyPr rIns="81277">
            <a:normAutofit fontScale="90000"/>
          </a:bodyPr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ea typeface="Helvetica" pitchFamily="-65" charset="0"/>
                <a:sym typeface="Helvetica" pitchFamily="-65" charset="0"/>
              </a:rPr>
              <a:t>The story of worry </a:t>
            </a:r>
            <a:endParaRPr lang="en-US" sz="3400" b="1" dirty="0">
              <a:solidFill>
                <a:srgbClr val="4C4C4C"/>
              </a:solidFill>
              <a:ea typeface="ヒラギノ角ゴ ProN W6" pitchFamily="-65" charset="-128"/>
              <a:sym typeface="Helvetica" pitchFamily="-65" charset="0"/>
            </a:endParaRPr>
          </a:p>
        </p:txBody>
      </p:sp>
      <p:pic>
        <p:nvPicPr>
          <p:cNvPr id="51712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9891" y="1178719"/>
            <a:ext cx="4129980" cy="5357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712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1125141"/>
            <a:ext cx="5770811" cy="54392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7125" name="Line 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7126" name="Rounded Rectangle 5"/>
          <p:cNvSpPr>
            <a:spLocks noChangeArrowheads="1"/>
          </p:cNvSpPr>
          <p:nvPr/>
        </p:nvSpPr>
        <p:spPr bwMode="auto">
          <a:xfrm>
            <a:off x="2964656" y="5143500"/>
            <a:ext cx="2571750" cy="642938"/>
          </a:xfrm>
          <a:prstGeom prst="roundRect">
            <a:avLst>
              <a:gd name="adj" fmla="val 16667"/>
            </a:avLst>
          </a:prstGeom>
          <a:solidFill>
            <a:srgbClr val="FFFF00">
              <a:alpha val="27843"/>
            </a:srgbClr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ounded Rectangle 7"/>
          <p:cNvSpPr/>
          <p:nvPr/>
        </p:nvSpPr>
        <p:spPr bwMode="auto">
          <a:xfrm>
            <a:off x="362397" y="3663565"/>
            <a:ext cx="8419206" cy="1113817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rPr>
              <a:t>“</a:t>
            </a:r>
            <a:r>
              <a:rPr lang="mr-IN" sz="2000" dirty="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rPr>
              <a:t>…</a:t>
            </a:r>
            <a:r>
              <a:rPr lang="en-US" sz="2000" dirty="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rPr>
              <a:t>If without any way disturbing a system, we can predict with certainty the value of a physical quantity then there exists an element of physical reality corresponding to this physical quantity</a:t>
            </a:r>
            <a:r>
              <a:rPr lang="mr-IN" sz="2000" dirty="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rPr>
              <a:t>…</a:t>
            </a:r>
            <a:r>
              <a:rPr lang="en-US" sz="2000" dirty="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rPr>
              <a:t>”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F47030-B193-85C0-E608-06AFF52AF312}"/>
              </a:ext>
            </a:extLst>
          </p:cNvPr>
          <p:cNvSpPr txBox="1"/>
          <p:nvPr/>
        </p:nvSpPr>
        <p:spPr>
          <a:xfrm>
            <a:off x="939331" y="6354994"/>
            <a:ext cx="3749744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 dirty="0">
                <a:latin typeface="Arial"/>
                <a:cs typeface="Arial"/>
              </a:rPr>
              <a:t>DEFINITION  OF EAVESDROPPING</a:t>
            </a:r>
          </a:p>
        </p:txBody>
      </p:sp>
    </p:spTree>
    <p:extLst>
      <p:ext uri="{BB962C8B-B14F-4D97-AF65-F5344CB8AC3E}">
        <p14:creationId xmlns:p14="http://schemas.microsoft.com/office/powerpoint/2010/main" val="34520434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 bwMode="auto">
          <a:xfrm>
            <a:off x="339092" y="3409808"/>
            <a:ext cx="8419206" cy="67403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47902" y="4543492"/>
            <a:ext cx="8419206" cy="8619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ctr" anchorCtr="0" compatLnSpc="1">
            <a:prstTxWarp prst="textNoShape">
              <a:avLst/>
            </a:prstTxWarp>
          </a:bodyPr>
          <a:lstStyle/>
          <a:p>
            <a:pPr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534530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185547"/>
            <a:ext cx="8233172" cy="614626"/>
          </a:xfrm>
        </p:spPr>
        <p:txBody>
          <a:bodyPr rIns="81277"/>
          <a:lstStyle/>
          <a:p>
            <a:pPr marL="79249" algn="l"/>
            <a:r>
              <a:rPr lang="en-US" sz="3400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Polarization</a:t>
            </a:r>
            <a:endParaRPr lang="en-US" sz="3400" b="1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4540" name="Line 19"/>
          <p:cNvSpPr>
            <a:spLocks noChangeShapeType="1"/>
          </p:cNvSpPr>
          <p:nvPr/>
        </p:nvSpPr>
        <p:spPr bwMode="auto">
          <a:xfrm flipV="1">
            <a:off x="2342534" y="2051067"/>
            <a:ext cx="1706488" cy="0"/>
          </a:xfrm>
          <a:prstGeom prst="line">
            <a:avLst/>
          </a:prstGeom>
          <a:noFill/>
          <a:ln w="63500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triangle" w="med" len="med"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4539" name="Oval 18"/>
          <p:cNvSpPr>
            <a:spLocks/>
          </p:cNvSpPr>
          <p:nvPr/>
        </p:nvSpPr>
        <p:spPr bwMode="auto">
          <a:xfrm>
            <a:off x="3004919" y="1938760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4547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4548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3382" y="1197598"/>
            <a:ext cx="1404193" cy="17245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410472" y="3617865"/>
            <a:ext cx="6297713" cy="324608"/>
          </a:xfrm>
          <a:prstGeom prst="rect">
            <a:avLst/>
          </a:prstGeom>
          <a:noFill/>
        </p:spPr>
        <p:txBody>
          <a:bodyPr wrap="none" lIns="64291" tIns="32146" rIns="64291" bIns="32146" rtlCol="0" anchor="ctr">
            <a:spAutoFit/>
          </a:bodyPr>
          <a:lstStyle/>
          <a:p>
            <a:r>
              <a:rPr lang="en-US" sz="1700" b="1">
                <a:latin typeface="Arial"/>
                <a:cs typeface="Arial"/>
              </a:rPr>
              <a:t>POLARIZATION IS AN INTRINSIC PROPERTY OF A PHOTON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6250" y="4712905"/>
            <a:ext cx="8143874" cy="584295"/>
          </a:xfrm>
          <a:prstGeom prst="rect">
            <a:avLst/>
          </a:prstGeom>
          <a:noFill/>
        </p:spPr>
        <p:txBody>
          <a:bodyPr wrap="square" lIns="64291" tIns="32146" rIns="64291" bIns="32146" rtlCol="0" anchor="ctr">
            <a:spAutoFit/>
          </a:bodyPr>
          <a:lstStyle/>
          <a:p>
            <a:pPr marL="39686"/>
            <a:r>
              <a:rPr lang="en-US" sz="1700" b="1" cap="all">
                <a:ea typeface="Lucida Grande" pitchFamily="-107" charset="0"/>
                <a:cs typeface="Lucida Grande" pitchFamily="-107" charset="0"/>
                <a:sym typeface="Lucida Grande" pitchFamily="-107" charset="0"/>
              </a:rPr>
              <a:t>We cannot just “measure polarization” - We can only measure polarization with respect to some specified direction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362285" y="5810312"/>
            <a:ext cx="8419206" cy="55627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700" b="1" cap="all">
                <a:ea typeface="Lucida Grande" pitchFamily="-107" charset="0"/>
                <a:cs typeface="Lucida Grande" pitchFamily="-107" charset="0"/>
                <a:sym typeface="Lucida Grande" pitchFamily="-107" charset="0"/>
              </a:rPr>
              <a:t>In any measurement we can get only two results: +1 or -1 </a:t>
            </a:r>
            <a:endParaRPr lang="en-US" sz="1700" b="1" cap="all">
              <a:ea typeface="Lucida Grande" pitchFamily="-107" charset="0"/>
              <a:cs typeface="Lucida Grande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930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 rot="926871">
            <a:off x="6125846" y="2380107"/>
            <a:ext cx="591431" cy="788579"/>
            <a:chOff x="3282125" y="3546014"/>
            <a:chExt cx="445313" cy="593753"/>
          </a:xfrm>
        </p:grpSpPr>
        <p:cxnSp>
          <p:nvCxnSpPr>
            <p:cNvPr id="35" name="Straight Arrow Connector 34"/>
            <p:cNvCxnSpPr/>
            <p:nvPr/>
          </p:nvCxnSpPr>
          <p:spPr bwMode="auto">
            <a:xfrm flipV="1">
              <a:off x="3315114" y="3710945"/>
              <a:ext cx="412324" cy="280383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rot="5400000" flipH="1" flipV="1">
              <a:off x="3207908" y="3818153"/>
              <a:ext cx="593753" cy="49476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 bwMode="auto">
            <a:xfrm rot="10800000">
              <a:off x="3282125" y="3661467"/>
              <a:ext cx="428820" cy="412329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3" name="Group 32"/>
          <p:cNvGrpSpPr/>
          <p:nvPr/>
        </p:nvGrpSpPr>
        <p:grpSpPr>
          <a:xfrm>
            <a:off x="2122198" y="2388918"/>
            <a:ext cx="591431" cy="788579"/>
            <a:chOff x="3282125" y="3546014"/>
            <a:chExt cx="445313" cy="593753"/>
          </a:xfrm>
        </p:grpSpPr>
        <p:cxnSp>
          <p:nvCxnSpPr>
            <p:cNvPr id="22" name="Straight Arrow Connector 21"/>
            <p:cNvCxnSpPr/>
            <p:nvPr/>
          </p:nvCxnSpPr>
          <p:spPr bwMode="auto">
            <a:xfrm flipV="1">
              <a:off x="3315114" y="3710945"/>
              <a:ext cx="412324" cy="280383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Straight Arrow Connector 22"/>
            <p:cNvCxnSpPr/>
            <p:nvPr/>
          </p:nvCxnSpPr>
          <p:spPr bwMode="auto">
            <a:xfrm rot="5400000" flipH="1" flipV="1">
              <a:off x="3207908" y="3818153"/>
              <a:ext cx="593753" cy="49476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 rot="10800000">
              <a:off x="3282125" y="3661467"/>
              <a:ext cx="428820" cy="412329"/>
            </a:xfrm>
            <a:prstGeom prst="straightConnector1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534530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173951"/>
            <a:ext cx="8233172" cy="684206"/>
          </a:xfrm>
        </p:spPr>
        <p:txBody>
          <a:bodyPr rIns="81277"/>
          <a:lstStyle/>
          <a:p>
            <a:pPr marL="79249" algn="l"/>
            <a:r>
              <a:rPr lang="en-US" sz="3400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Predetermined or not? </a:t>
            </a:r>
            <a:endParaRPr lang="en-US" sz="3400" b="1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4540" name="Line 19"/>
          <p:cNvSpPr>
            <a:spLocks noChangeShapeType="1"/>
          </p:cNvSpPr>
          <p:nvPr/>
        </p:nvSpPr>
        <p:spPr bwMode="auto">
          <a:xfrm flipV="1">
            <a:off x="1737241" y="2804850"/>
            <a:ext cx="5605246" cy="27843"/>
          </a:xfrm>
          <a:prstGeom prst="line">
            <a:avLst/>
          </a:prstGeom>
          <a:noFill/>
          <a:ln w="63500">
            <a:solidFill>
              <a:schemeClr val="tx1">
                <a:lumMod val="65000"/>
                <a:lumOff val="35000"/>
              </a:schemeClr>
            </a:solidFill>
            <a:round/>
            <a:headEnd type="triangle" w="med" len="med"/>
            <a:tailEnd type="triangle" w="med" len="med"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4539" name="Oval 18"/>
          <p:cNvSpPr>
            <a:spLocks/>
          </p:cNvSpPr>
          <p:nvPr/>
        </p:nvSpPr>
        <p:spPr bwMode="auto">
          <a:xfrm>
            <a:off x="6298382" y="2692542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89918" y="4325570"/>
            <a:ext cx="8442399" cy="1020509"/>
            <a:chOff x="3150180" y="5921019"/>
            <a:chExt cx="6547756" cy="1451391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3150180" y="5921019"/>
              <a:ext cx="6547756" cy="14513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42915" fontAlgn="base">
                <a:spcBef>
                  <a:spcPct val="0"/>
                </a:spcBef>
                <a:spcAft>
                  <a:spcPct val="0"/>
                </a:spcAft>
              </a:pPr>
              <a:endParaRPr lang="en-US" sz="3000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endParaRPr>
            </a:p>
          </p:txBody>
        </p:sp>
        <p:sp>
          <p:nvSpPr>
            <p:cNvPr id="534544" name="Rectangle 23"/>
            <p:cNvSpPr>
              <a:spLocks/>
            </p:cNvSpPr>
            <p:nvPr/>
          </p:nvSpPr>
          <p:spPr bwMode="auto">
            <a:xfrm>
              <a:off x="3391323" y="6388104"/>
              <a:ext cx="6306613" cy="4814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0" tIns="0" rIns="57797" bIns="0">
              <a:prstTxWarp prst="textNoShape">
                <a:avLst/>
              </a:prstTxWarp>
              <a:spAutoFit/>
            </a:bodyPr>
            <a:lstStyle/>
            <a:p>
              <a:pPr marL="39066"/>
              <a:r>
                <a:rPr lang="en-US" sz="2200" b="1">
                  <a:latin typeface="Arial"/>
                  <a:ea typeface="Helvetica" pitchFamily="-65" charset="0"/>
                  <a:cs typeface="Arial"/>
                  <a:sym typeface="Helvetica" pitchFamily="-65" charset="0"/>
                </a:rPr>
                <a:t>Do photons have predetermined values of polarizations?</a:t>
              </a:r>
            </a:p>
          </p:txBody>
        </p:sp>
      </p:grpSp>
      <p:pic>
        <p:nvPicPr>
          <p:cNvPr id="534545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545" y="1972694"/>
            <a:ext cx="1389683" cy="1706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4547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4548" name="Picture 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6845" y="1951380"/>
            <a:ext cx="1404193" cy="17245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4549" name="Oval 28"/>
          <p:cNvSpPr>
            <a:spLocks/>
          </p:cNvSpPr>
          <p:nvPr/>
        </p:nvSpPr>
        <p:spPr bwMode="auto">
          <a:xfrm>
            <a:off x="2306355" y="2704944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4531" name="Picture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41985" y="2252824"/>
            <a:ext cx="1093574" cy="11738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777386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1"/>
          <p:cNvSpPr>
            <a:spLocks noGrp="1" noChangeArrowheads="1"/>
          </p:cNvSpPr>
          <p:nvPr>
            <p:ph type="title"/>
          </p:nvPr>
        </p:nvSpPr>
        <p:spPr>
          <a:xfrm>
            <a:off x="125015" y="185547"/>
            <a:ext cx="8437093" cy="671703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Enter John Bell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7626" name="Line 33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856618" y="6488668"/>
            <a:ext cx="116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year 1964</a:t>
            </a:r>
          </a:p>
        </p:txBody>
      </p:sp>
      <p:pic>
        <p:nvPicPr>
          <p:cNvPr id="7" name="Picture 6" descr="A person standing in front of a blackboard with writing on it&#10;&#10;Description automatically generated with medium confidence">
            <a:extLst>
              <a:ext uri="{FF2B5EF4-FFF2-40B4-BE49-F238E27FC236}">
                <a16:creationId xmlns:a16="http://schemas.microsoft.com/office/drawing/2014/main" id="{CEB567F1-C79D-FF43-946B-BF2FCB79C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47" y="1087660"/>
            <a:ext cx="8585545" cy="4829369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1EE4365B-656C-4B47-A80D-FAEC5A0D4EC8}"/>
              </a:ext>
            </a:extLst>
          </p:cNvPr>
          <p:cNvSpPr/>
          <p:nvPr/>
        </p:nvSpPr>
        <p:spPr>
          <a:xfrm>
            <a:off x="5384066" y="4519440"/>
            <a:ext cx="3638705" cy="2252438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E47EAB-B186-3448-BD6C-C4AA519221B2}"/>
              </a:ext>
            </a:extLst>
          </p:cNvPr>
          <p:cNvSpPr txBox="1"/>
          <p:nvPr/>
        </p:nvSpPr>
        <p:spPr>
          <a:xfrm>
            <a:off x="5614234" y="5330683"/>
            <a:ext cx="3275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Hmmmmmm</a:t>
            </a:r>
            <a:r>
              <a:rPr lang="en-US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…..</a:t>
            </a:r>
          </a:p>
          <a:p>
            <a:r>
              <a:rPr lang="en-US" b="1" dirty="0">
                <a:solidFill>
                  <a:srgbClr val="4C4C4C"/>
                </a:solidFill>
                <a:latin typeface="Arial"/>
                <a:cs typeface="Arial"/>
                <a:sym typeface="Helvetica" pitchFamily="-65" charset="0"/>
              </a:rPr>
              <a:t>It is a testable proposition…</a:t>
            </a: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AE862F-261F-C64F-F4E7-C112B8A0823F}"/>
              </a:ext>
            </a:extLst>
          </p:cNvPr>
          <p:cNvSpPr/>
          <p:nvPr/>
        </p:nvSpPr>
        <p:spPr>
          <a:xfrm>
            <a:off x="6136688" y="1027675"/>
            <a:ext cx="2819400" cy="1981200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812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185547"/>
            <a:ext cx="8233172" cy="626222"/>
          </a:xfrm>
        </p:spPr>
        <p:txBody>
          <a:bodyPr vert="horz" lIns="91440" tIns="45720" rIns="81280" bIns="45720" rtlCol="0" anchor="ctr">
            <a:normAutofit/>
          </a:bodyPr>
          <a:lstStyle/>
          <a:p>
            <a:pPr marL="79249" algn="l"/>
            <a:r>
              <a:rPr lang="en-GB" sz="3400" b="1" dirty="0">
                <a:solidFill>
                  <a:srgbClr val="4C4C4C"/>
                </a:solidFill>
                <a:latin typeface="Helvetica" pitchFamily="2" charset="0"/>
                <a:cs typeface="Arial"/>
                <a:sym typeface="Helvetica" pitchFamily="-65" charset="0"/>
              </a:rPr>
              <a:t>Two narratives</a:t>
            </a:r>
            <a:r>
              <a:rPr lang="en-US" sz="3400" b="1" dirty="0">
                <a:solidFill>
                  <a:srgbClr val="4C4C4C"/>
                </a:solidFill>
                <a:latin typeface="Helvetica" pitchFamily="2" charset="0"/>
                <a:cs typeface="Arial"/>
                <a:sym typeface="Helvetica" pitchFamily="-65" charset="0"/>
              </a:rPr>
              <a:t> </a:t>
            </a:r>
          </a:p>
        </p:txBody>
      </p:sp>
      <p:sp>
        <p:nvSpPr>
          <p:cNvPr id="534547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1181659-5107-CCA3-8F0F-76501421202F}"/>
              </a:ext>
            </a:extLst>
          </p:cNvPr>
          <p:cNvCxnSpPr>
            <a:cxnSpLocks/>
          </p:cNvCxnSpPr>
          <p:nvPr/>
        </p:nvCxnSpPr>
        <p:spPr>
          <a:xfrm>
            <a:off x="455414" y="2888672"/>
            <a:ext cx="48959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F3ACEBA2-5EF5-BDEC-6A57-1F9E913A606D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987" y="1316734"/>
            <a:ext cx="833500" cy="10812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0DADB2-DC86-BFDD-3915-4AB40C75A4DE}"/>
              </a:ext>
            </a:extLst>
          </p:cNvPr>
          <p:cNvSpPr txBox="1"/>
          <p:nvPr/>
        </p:nvSpPr>
        <p:spPr>
          <a:xfrm>
            <a:off x="681957" y="25193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1935</a:t>
            </a:r>
          </a:p>
        </p:txBody>
      </p:sp>
      <p:pic>
        <p:nvPicPr>
          <p:cNvPr id="8" name="Picture 7" descr="A person standing in front of a blackboard with writing on it&#10;&#10;Description automatically generated with medium confidence">
            <a:extLst>
              <a:ext uri="{FF2B5EF4-FFF2-40B4-BE49-F238E27FC236}">
                <a16:creationId xmlns:a16="http://schemas.microsoft.com/office/drawing/2014/main" id="{9E05912A-33D5-F523-5C79-2B708B8E82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5354"/>
          <a:stretch/>
        </p:blipFill>
        <p:spPr>
          <a:xfrm>
            <a:off x="1750336" y="3358531"/>
            <a:ext cx="627396" cy="7904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C21914-509B-5DE3-4D44-03F5976161C2}"/>
              </a:ext>
            </a:extLst>
          </p:cNvPr>
          <p:cNvSpPr txBox="1"/>
          <p:nvPr/>
        </p:nvSpPr>
        <p:spPr>
          <a:xfrm>
            <a:off x="1737662" y="294763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1964</a:t>
            </a:r>
          </a:p>
        </p:txBody>
      </p:sp>
      <p:pic>
        <p:nvPicPr>
          <p:cNvPr id="10" name="Picture 2" descr="John Clauser in 1976 standing with his second quantum entanglement experiment at UC Berkeley">
            <a:extLst>
              <a:ext uri="{FF2B5EF4-FFF2-40B4-BE49-F238E27FC236}">
                <a16:creationId xmlns:a16="http://schemas.microsoft.com/office/drawing/2014/main" id="{97619380-611A-19BC-D352-BAADA58EE4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1" r="29945"/>
          <a:stretch/>
        </p:blipFill>
        <p:spPr bwMode="auto">
          <a:xfrm>
            <a:off x="2970016" y="1377378"/>
            <a:ext cx="737754" cy="1141962"/>
          </a:xfrm>
          <a:prstGeom prst="rect">
            <a:avLst/>
          </a:prstGeom>
          <a:ln w="38100"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B2843A-374F-CEDA-CAED-EEC779C13363}"/>
              </a:ext>
            </a:extLst>
          </p:cNvPr>
          <p:cNvSpPr txBox="1"/>
          <p:nvPr/>
        </p:nvSpPr>
        <p:spPr>
          <a:xfrm>
            <a:off x="2970016" y="252171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1972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0215B136-495C-A0D7-A639-FBE1B11AD90B}"/>
              </a:ext>
            </a:extLst>
          </p:cNvPr>
          <p:cNvPicPr>
            <a:picLocks noChangeArrowheads="1"/>
          </p:cNvPicPr>
          <p:nvPr/>
        </p:nvPicPr>
        <p:blipFill>
          <a:blip r:embed="rId6"/>
          <a:srcRect t="8633" r="49902" b="3810"/>
          <a:stretch>
            <a:fillRect/>
          </a:stretch>
        </p:blipFill>
        <p:spPr bwMode="auto">
          <a:xfrm>
            <a:off x="4109046" y="1383377"/>
            <a:ext cx="833500" cy="109296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7D31EF-D2D8-EBF9-797B-809591ADB24C}"/>
              </a:ext>
            </a:extLst>
          </p:cNvPr>
          <p:cNvSpPr txBox="1"/>
          <p:nvPr/>
        </p:nvSpPr>
        <p:spPr>
          <a:xfrm>
            <a:off x="4160667" y="253529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1982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D3FAFF8-9418-7EF6-6B0A-426687BA596E}"/>
              </a:ext>
            </a:extLst>
          </p:cNvPr>
          <p:cNvCxnSpPr>
            <a:cxnSpLocks/>
          </p:cNvCxnSpPr>
          <p:nvPr/>
        </p:nvCxnSpPr>
        <p:spPr>
          <a:xfrm>
            <a:off x="455414" y="6012872"/>
            <a:ext cx="48959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8ADF21-5B5F-39C2-1266-62EA60B0263F}"/>
              </a:ext>
            </a:extLst>
          </p:cNvPr>
          <p:cNvCxnSpPr>
            <a:cxnSpLocks/>
          </p:cNvCxnSpPr>
          <p:nvPr/>
        </p:nvCxnSpPr>
        <p:spPr>
          <a:xfrm flipV="1">
            <a:off x="5351318" y="4551218"/>
            <a:ext cx="1007918" cy="146165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2C6259-8A25-1366-DD73-7D770E93A7C0}"/>
              </a:ext>
            </a:extLst>
          </p:cNvPr>
          <p:cNvCxnSpPr>
            <a:cxnSpLocks/>
          </p:cNvCxnSpPr>
          <p:nvPr/>
        </p:nvCxnSpPr>
        <p:spPr>
          <a:xfrm flipH="1" flipV="1">
            <a:off x="5351318" y="2888672"/>
            <a:ext cx="1007918" cy="16625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76C250-8892-C780-68C7-EB82E961607C}"/>
              </a:ext>
            </a:extLst>
          </p:cNvPr>
          <p:cNvCxnSpPr>
            <a:cxnSpLocks/>
          </p:cNvCxnSpPr>
          <p:nvPr/>
        </p:nvCxnSpPr>
        <p:spPr>
          <a:xfrm>
            <a:off x="6359236" y="4551218"/>
            <a:ext cx="232935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A3FC381-B2B6-75F3-F606-F3F1EC4CCDFF}"/>
              </a:ext>
            </a:extLst>
          </p:cNvPr>
          <p:cNvSpPr txBox="1"/>
          <p:nvPr/>
        </p:nvSpPr>
        <p:spPr>
          <a:xfrm>
            <a:off x="4850767" y="6200681"/>
            <a:ext cx="7489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BB84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E6F3FA-2A2C-A5E6-2CEC-A5B2083797FE}"/>
              </a:ext>
            </a:extLst>
          </p:cNvPr>
          <p:cNvSpPr txBox="1"/>
          <p:nvPr/>
        </p:nvSpPr>
        <p:spPr>
          <a:xfrm>
            <a:off x="6276110" y="4728045"/>
            <a:ext cx="59503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E91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F8B6AE0A-2987-4901-F681-65F4D9324B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1" r="11598" b="-1551"/>
          <a:stretch/>
        </p:blipFill>
        <p:spPr bwMode="auto">
          <a:xfrm>
            <a:off x="6906982" y="3274982"/>
            <a:ext cx="703615" cy="86341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7C468960-4317-1FCE-AE2E-FA247D39E1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5" t="7090" r="32614" b="5740"/>
          <a:stretch/>
        </p:blipFill>
        <p:spPr bwMode="auto">
          <a:xfrm flipH="1">
            <a:off x="7802347" y="4728045"/>
            <a:ext cx="707436" cy="87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me :: Nicolas Gisin">
            <a:extLst>
              <a:ext uri="{FF2B5EF4-FFF2-40B4-BE49-F238E27FC236}">
                <a16:creationId xmlns:a16="http://schemas.microsoft.com/office/drawing/2014/main" id="{FAC016CD-52D5-EB9A-67B6-876790ED6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400" y="3262009"/>
            <a:ext cx="770362" cy="93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66E0B03-56C0-5709-AAEC-0E8C9BAC6DA4}"/>
              </a:ext>
            </a:extLst>
          </p:cNvPr>
          <p:cNvSpPr txBox="1"/>
          <p:nvPr/>
        </p:nvSpPr>
        <p:spPr>
          <a:xfrm>
            <a:off x="238257" y="306718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Helvetica" pitchFamily="2" charset="0"/>
              </a:rPr>
              <a:t>curiosity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761274-6A7B-726D-1F08-5394F8AF847C}"/>
              </a:ext>
            </a:extLst>
          </p:cNvPr>
          <p:cNvSpPr txBox="1"/>
          <p:nvPr/>
        </p:nvSpPr>
        <p:spPr>
          <a:xfrm>
            <a:off x="144284" y="626608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security</a:t>
            </a:r>
          </a:p>
        </p:txBody>
      </p:sp>
      <p:pic>
        <p:nvPicPr>
          <p:cNvPr id="3078" name="Picture 6" descr="Professor John Rarity - Our People">
            <a:extLst>
              <a:ext uri="{FF2B5EF4-FFF2-40B4-BE49-F238E27FC236}">
                <a16:creationId xmlns:a16="http://schemas.microsoft.com/office/drawing/2014/main" id="{1DA43D30-CBD8-6CDE-35A7-D2ED1C9D2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667" y="5840428"/>
            <a:ext cx="621828" cy="93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AC251DB-7C71-94A9-31B4-8550E70AE10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6869" t="32116" r="31365" b="42063"/>
          <a:stretch/>
        </p:blipFill>
        <p:spPr>
          <a:xfrm>
            <a:off x="7058273" y="5785662"/>
            <a:ext cx="621828" cy="984026"/>
          </a:xfrm>
          <a:prstGeom prst="rect">
            <a:avLst/>
          </a:prstGeom>
        </p:spPr>
      </p:pic>
      <p:pic>
        <p:nvPicPr>
          <p:cNvPr id="3080" name="Picture 8" descr="Jian-Wei Pan | Division of Quantum Physics and Quantum Information">
            <a:extLst>
              <a:ext uri="{FF2B5EF4-FFF2-40B4-BE49-F238E27FC236}">
                <a16:creationId xmlns:a16="http://schemas.microsoft.com/office/drawing/2014/main" id="{F3CABA34-7AF2-F1FE-1E62-7EB0627F6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459" y="4685635"/>
            <a:ext cx="653138" cy="97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AAD40AB-9367-E73E-17B0-CD183427D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73" y="4775256"/>
            <a:ext cx="607627" cy="83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36DD10-2078-9DA9-58CB-A5C631365DDB}"/>
              </a:ext>
            </a:extLst>
          </p:cNvPr>
          <p:cNvSpPr txBox="1"/>
          <p:nvPr/>
        </p:nvSpPr>
        <p:spPr>
          <a:xfrm>
            <a:off x="220614" y="43656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1918</a:t>
            </a:r>
          </a:p>
        </p:txBody>
      </p:sp>
      <p:pic>
        <p:nvPicPr>
          <p:cNvPr id="1032" name="Picture 8" descr="GCHQ cryptographer James Ellis">
            <a:extLst>
              <a:ext uri="{FF2B5EF4-FFF2-40B4-BE49-F238E27FC236}">
                <a16:creationId xmlns:a16="http://schemas.microsoft.com/office/drawing/2014/main" id="{89B36D73-B752-6B53-8E6D-814BC00601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2" r="18351"/>
          <a:stretch/>
        </p:blipFill>
        <p:spPr bwMode="auto">
          <a:xfrm>
            <a:off x="2825743" y="4871021"/>
            <a:ext cx="652743" cy="80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0B0B27-107F-46FA-4D13-394861BAADB3}"/>
              </a:ext>
            </a:extLst>
          </p:cNvPr>
          <p:cNvSpPr txBox="1"/>
          <p:nvPr/>
        </p:nvSpPr>
        <p:spPr>
          <a:xfrm>
            <a:off x="2855032" y="4499319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~ 1970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FEA0D1-B413-0DDB-FC4F-956A0AA05B54}"/>
              </a:ext>
            </a:extLst>
          </p:cNvPr>
          <p:cNvSpPr txBox="1"/>
          <p:nvPr/>
        </p:nvSpPr>
        <p:spPr>
          <a:xfrm>
            <a:off x="38327" y="5662533"/>
            <a:ext cx="1208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Gilbert </a:t>
            </a:r>
            <a:r>
              <a:rPr lang="en-US" sz="1200" dirty="0" err="1">
                <a:latin typeface="Helvetica" pitchFamily="2" charset="0"/>
              </a:rPr>
              <a:t>Vernam</a:t>
            </a:r>
            <a:endParaRPr lang="en-US" sz="1200" dirty="0">
              <a:latin typeface="Helvetica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802C55-7F62-7F6C-7381-CA2DEB294DBF}"/>
              </a:ext>
            </a:extLst>
          </p:cNvPr>
          <p:cNvSpPr txBox="1"/>
          <p:nvPr/>
        </p:nvSpPr>
        <p:spPr>
          <a:xfrm>
            <a:off x="2692321" y="5705290"/>
            <a:ext cx="1059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200" dirty="0">
                <a:latin typeface="Helvetica" pitchFamily="2" charset="0"/>
              </a:rPr>
              <a:t>James Ellis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4D0D8EBF-AEB3-0327-C934-92CB12C3A7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6" t="9916" r="31965" b="28326"/>
          <a:stretch/>
        </p:blipFill>
        <p:spPr bwMode="auto">
          <a:xfrm>
            <a:off x="4403278" y="4868651"/>
            <a:ext cx="601746" cy="85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5BC8A4C-F882-084E-01CE-4E662CA63425}"/>
              </a:ext>
            </a:extLst>
          </p:cNvPr>
          <p:cNvSpPr txBox="1"/>
          <p:nvPr/>
        </p:nvSpPr>
        <p:spPr>
          <a:xfrm>
            <a:off x="4109046" y="5735873"/>
            <a:ext cx="14019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1200" dirty="0">
                <a:latin typeface="Helvetica" pitchFamily="2" charset="0"/>
              </a:rPr>
              <a:t>Stephen Wiesner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4B08D9-0EF5-7AD8-5FC0-B07C039DAC07}"/>
              </a:ext>
            </a:extLst>
          </p:cNvPr>
          <p:cNvSpPr txBox="1"/>
          <p:nvPr/>
        </p:nvSpPr>
        <p:spPr>
          <a:xfrm>
            <a:off x="4295217" y="4516199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~ 1980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8D056-40AC-0343-97EF-BFEB718735A2}"/>
              </a:ext>
            </a:extLst>
          </p:cNvPr>
          <p:cNvSpPr txBox="1"/>
          <p:nvPr/>
        </p:nvSpPr>
        <p:spPr>
          <a:xfrm>
            <a:off x="5855277" y="1915705"/>
            <a:ext cx="1772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Nobel Prize 2022</a:t>
            </a:r>
          </a:p>
        </p:txBody>
      </p:sp>
    </p:spTree>
    <p:extLst>
      <p:ext uri="{BB962C8B-B14F-4D97-AF65-F5344CB8AC3E}">
        <p14:creationId xmlns:p14="http://schemas.microsoft.com/office/powerpoint/2010/main" val="1426956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1"/>
          <p:cNvSpPr>
            <a:spLocks noGrp="1" noChangeArrowheads="1"/>
          </p:cNvSpPr>
          <p:nvPr>
            <p:ph type="title"/>
          </p:nvPr>
        </p:nvSpPr>
        <p:spPr>
          <a:xfrm>
            <a:off x="125016" y="185547"/>
            <a:ext cx="8233172" cy="671703"/>
          </a:xfrm>
        </p:spPr>
        <p:txBody>
          <a:bodyPr rIns="81277"/>
          <a:lstStyle/>
          <a:p>
            <a:pPr marL="79249" algn="l"/>
            <a:r>
              <a:rPr lang="en-US" sz="3400" b="1">
                <a:solidFill>
                  <a:srgbClr val="4C4C4C"/>
                </a:solidFill>
                <a:ea typeface="Helvetica" pitchFamily="-65" charset="0"/>
                <a:cs typeface="Arial"/>
                <a:sym typeface="Helvetica" pitchFamily="-65" charset="0"/>
              </a:rPr>
              <a:t>Bell’s inequalities</a:t>
            </a:r>
            <a:r>
              <a:rPr lang="is-IS" sz="3400" b="1">
                <a:solidFill>
                  <a:srgbClr val="4C4C4C"/>
                </a:solidFill>
                <a:ea typeface="Helvetica" pitchFamily="-65" charset="0"/>
                <a:cs typeface="Arial"/>
                <a:sym typeface="Helvetica" pitchFamily="-65" charset="0"/>
              </a:rPr>
              <a:t>…</a:t>
            </a:r>
            <a:endParaRPr lang="en-US" sz="3400" b="1">
              <a:solidFill>
                <a:srgbClr val="4C4C4C"/>
              </a:solidFill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7612" name="Rectangle 19"/>
          <p:cNvSpPr>
            <a:spLocks/>
          </p:cNvSpPr>
          <p:nvPr/>
        </p:nvSpPr>
        <p:spPr bwMode="auto">
          <a:xfrm>
            <a:off x="2715963" y="5078158"/>
            <a:ext cx="4018341" cy="2616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700" b="1">
                <a:ea typeface="Lucida Grande" pitchFamily="-65" charset="0"/>
                <a:cs typeface="Arial"/>
                <a:sym typeface="Lucida Grande" pitchFamily="-65" charset="0"/>
              </a:rPr>
              <a:t>One of these terms is 0 and the other is ± 2</a:t>
            </a:r>
          </a:p>
        </p:txBody>
      </p:sp>
      <p:sp>
        <p:nvSpPr>
          <p:cNvPr id="537615" name="Line 22"/>
          <p:cNvSpPr>
            <a:spLocks noChangeShapeType="1"/>
          </p:cNvSpPr>
          <p:nvPr/>
        </p:nvSpPr>
        <p:spPr bwMode="auto">
          <a:xfrm rot="10800000">
            <a:off x="4221199" y="4151620"/>
            <a:ext cx="382692" cy="6494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16" name="Line 23"/>
          <p:cNvSpPr>
            <a:spLocks noChangeShapeType="1"/>
          </p:cNvSpPr>
          <p:nvPr/>
        </p:nvSpPr>
        <p:spPr bwMode="auto">
          <a:xfrm rot="10800000" flipH="1">
            <a:off x="5090953" y="4174813"/>
            <a:ext cx="452271" cy="62622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7626" name="Line 33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25"/>
          <p:cNvSpPr>
            <a:spLocks/>
          </p:cNvSpPr>
          <p:nvPr/>
        </p:nvSpPr>
        <p:spPr bwMode="auto">
          <a:xfrm>
            <a:off x="453923" y="1463958"/>
            <a:ext cx="2098477" cy="2560098"/>
          </a:xfrm>
          <a:prstGeom prst="roundRect">
            <a:avLst>
              <a:gd name="adj" fmla="val 6380"/>
            </a:avLst>
          </a:prstGeom>
          <a:noFill/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37" name="Rectangle 26"/>
          <p:cNvSpPr>
            <a:spLocks/>
          </p:cNvSpPr>
          <p:nvPr/>
        </p:nvSpPr>
        <p:spPr bwMode="auto">
          <a:xfrm>
            <a:off x="2498822" y="2392646"/>
            <a:ext cx="116086" cy="267891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27"/>
          <p:cNvSpPr>
            <a:spLocks/>
          </p:cNvSpPr>
          <p:nvPr/>
        </p:nvSpPr>
        <p:spPr bwMode="auto">
          <a:xfrm>
            <a:off x="6668986" y="1463958"/>
            <a:ext cx="2098477" cy="2594888"/>
          </a:xfrm>
          <a:prstGeom prst="roundRect">
            <a:avLst>
              <a:gd name="adj" fmla="val 6380"/>
            </a:avLst>
          </a:prstGeom>
          <a:noFill/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39" name="Rectangle 28"/>
          <p:cNvSpPr>
            <a:spLocks/>
          </p:cNvSpPr>
          <p:nvPr/>
        </p:nvSpPr>
        <p:spPr bwMode="auto">
          <a:xfrm>
            <a:off x="6615408" y="2401576"/>
            <a:ext cx="116086" cy="250031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87" y="1532507"/>
            <a:ext cx="1699653" cy="207457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965" y="1506311"/>
            <a:ext cx="1706837" cy="2083346"/>
          </a:xfrm>
          <a:prstGeom prst="rect">
            <a:avLst/>
          </a:prstGeom>
        </p:spPr>
      </p:pic>
      <p:graphicFrame>
        <p:nvGraphicFramePr>
          <p:cNvPr id="64" name="Object 63"/>
          <p:cNvGraphicFramePr>
            <a:graphicFrameLocks noChangeAspect="1"/>
          </p:cNvGraphicFramePr>
          <p:nvPr/>
        </p:nvGraphicFramePr>
        <p:xfrm>
          <a:off x="1040222" y="3577899"/>
          <a:ext cx="771311" cy="411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1000" imgH="203200" progId="Equation.DSMT4">
                  <p:embed/>
                </p:oleObj>
              </mc:Choice>
              <mc:Fallback>
                <p:oleObj name="Equation" r:id="rId4" imgW="381000" imgH="203200" progId="Equation.DSMT4">
                  <p:embed/>
                  <p:pic>
                    <p:nvPicPr>
                      <p:cNvPr id="64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0222" y="3577899"/>
                        <a:ext cx="771311" cy="4113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7479177" y="3522705"/>
          <a:ext cx="771311" cy="411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1000" imgH="203200" progId="Equation.DSMT4">
                  <p:embed/>
                </p:oleObj>
              </mc:Choice>
              <mc:Fallback>
                <p:oleObj name="Equation" r:id="rId6" imgW="381000" imgH="203200" progId="Equation.DSMT4">
                  <p:embed/>
                  <p:pic>
                    <p:nvPicPr>
                      <p:cNvPr id="65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9177" y="3522705"/>
                        <a:ext cx="771311" cy="4113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/>
        </p:nvGraphicFramePr>
        <p:xfrm>
          <a:off x="2752205" y="3696147"/>
          <a:ext cx="3753817" cy="490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54200" imgH="241300" progId="Equation.DSMT4">
                  <p:embed/>
                </p:oleObj>
              </mc:Choice>
              <mc:Fallback>
                <p:oleObj name="Equation" r:id="rId8" imgW="1854200" imgH="241300" progId="Equation.DSMT4">
                  <p:embed/>
                  <p:pic>
                    <p:nvPicPr>
                      <p:cNvPr id="66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205" y="3696147"/>
                        <a:ext cx="3753817" cy="4900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2833685" y="5848200"/>
          <a:ext cx="861715" cy="35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7200" imgH="190500" progId="Equation.DSMT4">
                  <p:embed/>
                </p:oleObj>
              </mc:Choice>
              <mc:Fallback>
                <p:oleObj name="Equation" r:id="rId10" imgW="457200" imgH="190500" progId="Equation.DSMT4">
                  <p:embed/>
                  <p:pic>
                    <p:nvPicPr>
                      <p:cNvPr id="67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685" y="5848200"/>
                        <a:ext cx="861715" cy="3594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/>
        </p:nvGraphicFramePr>
        <p:xfrm>
          <a:off x="4952262" y="5789044"/>
          <a:ext cx="1483445" cy="430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87400" imgH="228600" progId="Equation.DSMT4">
                  <p:embed/>
                </p:oleObj>
              </mc:Choice>
              <mc:Fallback>
                <p:oleObj name="Equation" r:id="rId12" imgW="787400" imgH="228600" progId="Equation.DSMT4">
                  <p:embed/>
                  <p:pic>
                    <p:nvPicPr>
                      <p:cNvPr id="68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2262" y="5789044"/>
                        <a:ext cx="1483445" cy="43085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ectangle 19"/>
          <p:cNvSpPr>
            <a:spLocks/>
          </p:cNvSpPr>
          <p:nvPr/>
        </p:nvSpPr>
        <p:spPr bwMode="auto">
          <a:xfrm>
            <a:off x="4057355" y="5878501"/>
            <a:ext cx="666477" cy="259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700" b="1">
                <a:latin typeface="Arial"/>
                <a:ea typeface="Lucida Grande" pitchFamily="-65" charset="0"/>
                <a:cs typeface="Arial"/>
                <a:sym typeface="Lucida Grande" pitchFamily="-65" charset="0"/>
              </a:rPr>
              <a:t>hence</a:t>
            </a:r>
          </a:p>
        </p:txBody>
      </p:sp>
      <p:cxnSp>
        <p:nvCxnSpPr>
          <p:cNvPr id="44" name="Straight Arrow Connector 43"/>
          <p:cNvCxnSpPr/>
          <p:nvPr/>
        </p:nvCxnSpPr>
        <p:spPr bwMode="auto">
          <a:xfrm>
            <a:off x="2443359" y="2542257"/>
            <a:ext cx="4340997" cy="1117"/>
          </a:xfrm>
          <a:prstGeom prst="straightConnector1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40" name="Oval 30"/>
          <p:cNvSpPr>
            <a:spLocks/>
          </p:cNvSpPr>
          <p:nvPr/>
        </p:nvSpPr>
        <p:spPr bwMode="auto">
          <a:xfrm>
            <a:off x="2704205" y="2464083"/>
            <a:ext cx="151805" cy="151805"/>
          </a:xfrm>
          <a:prstGeom prst="ellipse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31"/>
          <p:cNvSpPr>
            <a:spLocks/>
          </p:cNvSpPr>
          <p:nvPr/>
        </p:nvSpPr>
        <p:spPr bwMode="auto">
          <a:xfrm>
            <a:off x="6427884" y="2473013"/>
            <a:ext cx="151805" cy="151805"/>
          </a:xfrm>
          <a:prstGeom prst="ellipse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42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2458502" y="3015144"/>
            <a:ext cx="4232796" cy="1055301"/>
            <a:chOff x="3546014" y="1715282"/>
            <a:chExt cx="6019977" cy="1500873"/>
          </a:xfrm>
        </p:grpSpPr>
        <p:sp>
          <p:nvSpPr>
            <p:cNvPr id="30" name="Rounded Rectangle 29"/>
            <p:cNvSpPr/>
            <p:nvPr/>
          </p:nvSpPr>
          <p:spPr bwMode="auto">
            <a:xfrm>
              <a:off x="3546014" y="1715282"/>
              <a:ext cx="6019977" cy="150087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4294" tIns="32147" rIns="64294" bIns="32147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42915" fontAlgn="base">
                <a:spcBef>
                  <a:spcPct val="0"/>
                </a:spcBef>
                <a:spcAft>
                  <a:spcPct val="0"/>
                </a:spcAft>
              </a:pPr>
              <a:endParaRPr lang="en-US" sz="2953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endParaRPr>
            </a:p>
          </p:txBody>
        </p:sp>
        <p:graphicFrame>
          <p:nvGraphicFramePr>
            <p:cNvPr id="28" name="Object 27"/>
            <p:cNvGraphicFramePr>
              <a:graphicFrameLocks noChangeAspect="1"/>
            </p:cNvGraphicFramePr>
            <p:nvPr/>
          </p:nvGraphicFramePr>
          <p:xfrm>
            <a:off x="3888620" y="1936903"/>
            <a:ext cx="5413481" cy="11518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2984500" imgH="635000" progId="Equation.DSMT4">
                    <p:embed/>
                  </p:oleObj>
                </mc:Choice>
                <mc:Fallback>
                  <p:oleObj name="Equation" r:id="rId2" imgW="2984500" imgH="635000" progId="Equation.DSMT4">
                    <p:embed/>
                    <p:pic>
                      <p:nvPicPr>
                        <p:cNvPr id="28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8620" y="1936903"/>
                          <a:ext cx="5413481" cy="11518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6600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7602" name="Rectangle 1"/>
          <p:cNvSpPr>
            <a:spLocks noGrp="1" noChangeArrowheads="1"/>
          </p:cNvSpPr>
          <p:nvPr>
            <p:ph type="title"/>
          </p:nvPr>
        </p:nvSpPr>
        <p:spPr>
          <a:xfrm>
            <a:off x="125016" y="139160"/>
            <a:ext cx="8233172" cy="718090"/>
          </a:xfrm>
        </p:spPr>
        <p:txBody>
          <a:bodyPr vert="horz" lIns="91440" tIns="45720" rIns="81280" bIns="45720" rtlCol="0" anchor="ctr">
            <a:normAutofit/>
          </a:bodyPr>
          <a:lstStyle/>
          <a:p>
            <a:pPr marL="79249" algn="l"/>
            <a:r>
              <a:rPr lang="en-US" sz="3375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Local realism can be refuted</a:t>
            </a:r>
            <a:r>
              <a:rPr lang="is-IS" sz="3375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…</a:t>
            </a:r>
            <a:endParaRPr lang="en-US" sz="3375" b="1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7626" name="Line 33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37" name="Rectangle 26"/>
          <p:cNvSpPr>
            <a:spLocks/>
          </p:cNvSpPr>
          <p:nvPr/>
        </p:nvSpPr>
        <p:spPr bwMode="auto">
          <a:xfrm>
            <a:off x="2498822" y="2392646"/>
            <a:ext cx="116086" cy="267891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39" name="Rectangle 28"/>
          <p:cNvSpPr>
            <a:spLocks/>
          </p:cNvSpPr>
          <p:nvPr/>
        </p:nvSpPr>
        <p:spPr bwMode="auto">
          <a:xfrm>
            <a:off x="6615408" y="2401576"/>
            <a:ext cx="116086" cy="250031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cxnSp>
        <p:nvCxnSpPr>
          <p:cNvPr id="44" name="Straight Arrow Connector 43"/>
          <p:cNvCxnSpPr/>
          <p:nvPr/>
        </p:nvCxnSpPr>
        <p:spPr bwMode="auto">
          <a:xfrm>
            <a:off x="2041020" y="2544490"/>
            <a:ext cx="5090952" cy="1117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</p:spPr>
      </p:cxnSp>
      <p:grpSp>
        <p:nvGrpSpPr>
          <p:cNvPr id="46" name="Group 45"/>
          <p:cNvGrpSpPr/>
          <p:nvPr/>
        </p:nvGrpSpPr>
        <p:grpSpPr>
          <a:xfrm>
            <a:off x="117621" y="1475555"/>
            <a:ext cx="2098477" cy="2560098"/>
            <a:chOff x="629087" y="2082074"/>
            <a:chExt cx="2984500" cy="3641028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6880" y="2179565"/>
              <a:ext cx="2417284" cy="2950509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629087" y="2082074"/>
              <a:ext cx="2984500" cy="3641028"/>
              <a:chOff x="629087" y="2082074"/>
              <a:chExt cx="2984500" cy="3641028"/>
            </a:xfrm>
          </p:grpSpPr>
          <p:sp>
            <p:nvSpPr>
              <p:cNvPr id="36" name="AutoShape 25"/>
              <p:cNvSpPr>
                <a:spLocks/>
              </p:cNvSpPr>
              <p:nvPr/>
            </p:nvSpPr>
            <p:spPr bwMode="auto">
              <a:xfrm>
                <a:off x="629087" y="2082074"/>
                <a:ext cx="2984500" cy="3641028"/>
              </a:xfrm>
              <a:prstGeom prst="roundRect">
                <a:avLst>
                  <a:gd name="adj" fmla="val 6380"/>
                </a:avLst>
              </a:prstGeom>
              <a:noFill/>
              <a:ln w="63500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12699" dir="54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sz="1266"/>
              </a:p>
            </p:txBody>
          </p:sp>
          <p:graphicFrame>
            <p:nvGraphicFramePr>
              <p:cNvPr id="64" name="Object 63"/>
              <p:cNvGraphicFramePr>
                <a:graphicFrameLocks noChangeAspect="1"/>
              </p:cNvGraphicFramePr>
              <p:nvPr/>
            </p:nvGraphicFramePr>
            <p:xfrm>
              <a:off x="1479426" y="5088567"/>
              <a:ext cx="1096976" cy="5850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6" imgW="381000" imgH="203200" progId="Equation.DSMT4">
                      <p:embed/>
                    </p:oleObj>
                  </mc:Choice>
                  <mc:Fallback>
                    <p:oleObj name="Equation" r:id="rId6" imgW="381000" imgH="203200" progId="Equation.DSMT4">
                      <p:embed/>
                      <p:pic>
                        <p:nvPicPr>
                          <p:cNvPr id="64" name="Object 6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79426" y="5088567"/>
                            <a:ext cx="1096976" cy="58505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=""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7" name="Group 46"/>
          <p:cNvGrpSpPr/>
          <p:nvPr/>
        </p:nvGrpSpPr>
        <p:grpSpPr>
          <a:xfrm>
            <a:off x="6947305" y="1510344"/>
            <a:ext cx="2098477" cy="2594888"/>
            <a:chOff x="9484780" y="2082073"/>
            <a:chExt cx="2984500" cy="3690507"/>
          </a:xfrm>
        </p:grpSpPr>
        <p:sp>
          <p:nvSpPr>
            <p:cNvPr id="38" name="AutoShape 27"/>
            <p:cNvSpPr>
              <a:spLocks/>
            </p:cNvSpPr>
            <p:nvPr/>
          </p:nvSpPr>
          <p:spPr bwMode="auto">
            <a:xfrm>
              <a:off x="9484780" y="2082073"/>
              <a:ext cx="2984500" cy="3690507"/>
            </a:xfrm>
            <a:prstGeom prst="roundRect">
              <a:avLst>
                <a:gd name="adj" fmla="val 6380"/>
              </a:avLst>
            </a:prstGeom>
            <a:noFill/>
            <a:ln w="635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66"/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48839" y="2142308"/>
              <a:ext cx="2427502" cy="2962981"/>
            </a:xfrm>
            <a:prstGeom prst="rect">
              <a:avLst/>
            </a:prstGeom>
          </p:spPr>
        </p:pic>
        <p:graphicFrame>
          <p:nvGraphicFramePr>
            <p:cNvPr id="65" name="Object 64"/>
            <p:cNvGraphicFramePr>
              <a:graphicFrameLocks noChangeAspect="1"/>
            </p:cNvGraphicFramePr>
            <p:nvPr/>
          </p:nvGraphicFramePr>
          <p:xfrm>
            <a:off x="10637051" y="5010069"/>
            <a:ext cx="1096976" cy="5850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381000" imgH="203200" progId="Equation.DSMT4">
                    <p:embed/>
                  </p:oleObj>
                </mc:Choice>
                <mc:Fallback>
                  <p:oleObj name="Equation" r:id="rId9" imgW="381000" imgH="203200" progId="Equation.DSMT4">
                    <p:embed/>
                    <p:pic>
                      <p:nvPicPr>
                        <p:cNvPr id="65" name="Object 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37051" y="5010069"/>
                          <a:ext cx="1096976" cy="5850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TextBox 28"/>
          <p:cNvSpPr txBox="1"/>
          <p:nvPr/>
        </p:nvSpPr>
        <p:spPr>
          <a:xfrm>
            <a:off x="3699349" y="1983040"/>
            <a:ext cx="1689886" cy="308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6" b="1">
                <a:latin typeface="Arial"/>
                <a:cs typeface="Arial"/>
              </a:rPr>
              <a:t>Experimental fact</a:t>
            </a:r>
          </a:p>
        </p:txBody>
      </p:sp>
      <p:sp>
        <p:nvSpPr>
          <p:cNvPr id="40" name="Oval 30"/>
          <p:cNvSpPr>
            <a:spLocks/>
          </p:cNvSpPr>
          <p:nvPr/>
        </p:nvSpPr>
        <p:spPr bwMode="auto">
          <a:xfrm>
            <a:off x="2704205" y="2464083"/>
            <a:ext cx="151805" cy="151805"/>
          </a:xfrm>
          <a:prstGeom prst="ellips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41" name="Oval 31"/>
          <p:cNvSpPr>
            <a:spLocks/>
          </p:cNvSpPr>
          <p:nvPr/>
        </p:nvSpPr>
        <p:spPr bwMode="auto">
          <a:xfrm>
            <a:off x="6427884" y="2473013"/>
            <a:ext cx="151805" cy="151805"/>
          </a:xfrm>
          <a:prstGeom prst="ellips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grpSp>
        <p:nvGrpSpPr>
          <p:cNvPr id="62" name="Group 61"/>
          <p:cNvGrpSpPr/>
          <p:nvPr/>
        </p:nvGrpSpPr>
        <p:grpSpPr>
          <a:xfrm>
            <a:off x="231988" y="4679868"/>
            <a:ext cx="8681994" cy="756488"/>
            <a:chOff x="329938" y="6903207"/>
            <a:chExt cx="12347725" cy="1075894"/>
          </a:xfrm>
        </p:grpSpPr>
        <p:sp>
          <p:nvSpPr>
            <p:cNvPr id="54" name="Rectangle 21"/>
            <p:cNvSpPr>
              <a:spLocks/>
            </p:cNvSpPr>
            <p:nvPr/>
          </p:nvSpPr>
          <p:spPr bwMode="auto">
            <a:xfrm>
              <a:off x="554335" y="6966147"/>
              <a:ext cx="2175865" cy="3692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066"/>
              <a:r>
                <a:rPr lang="en-US" sz="1687">
                  <a:latin typeface="Arial"/>
                  <a:ea typeface="Lucida Grande" pitchFamily="-65" charset="0"/>
                  <a:cs typeface="Arial"/>
                  <a:sym typeface="Lucida Grande" pitchFamily="-65" charset="0"/>
                </a:rPr>
                <a:t>Results agree: </a:t>
              </a:r>
            </a:p>
          </p:txBody>
        </p:sp>
        <p:sp>
          <p:nvSpPr>
            <p:cNvPr id="55" name="Rectangle 23"/>
            <p:cNvSpPr>
              <a:spLocks/>
            </p:cNvSpPr>
            <p:nvPr/>
          </p:nvSpPr>
          <p:spPr bwMode="auto">
            <a:xfrm>
              <a:off x="561590" y="7419996"/>
              <a:ext cx="2567994" cy="3692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066"/>
              <a:r>
                <a:rPr lang="en-US" sz="1687">
                  <a:latin typeface="Arial"/>
                  <a:ea typeface="Lucida Grande" pitchFamily="-65" charset="0"/>
                  <a:cs typeface="Arial"/>
                  <a:sym typeface="Lucida Grande" pitchFamily="-65" charset="0"/>
                </a:rPr>
                <a:t>Results disagree: </a:t>
              </a:r>
            </a:p>
          </p:txBody>
        </p:sp>
        <p:pic>
          <p:nvPicPr>
            <p:cNvPr id="56" name="Picture 24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444333" y="6984595"/>
              <a:ext cx="4600528" cy="9101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20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525064" y="6983256"/>
              <a:ext cx="937490" cy="3515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8" name="Picture 22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539353" y="7453513"/>
              <a:ext cx="1099588" cy="33231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59" name="Rounded Rectangle 58"/>
            <p:cNvSpPr/>
            <p:nvPr/>
          </p:nvSpPr>
          <p:spPr bwMode="auto">
            <a:xfrm>
              <a:off x="329938" y="6903207"/>
              <a:ext cx="12347725" cy="1075894"/>
            </a:xfrm>
            <a:prstGeom prst="round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4294" tIns="32147" rIns="64294" bIns="32147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642915" fontAlgn="base">
                <a:spcBef>
                  <a:spcPct val="0"/>
                </a:spcBef>
                <a:spcAft>
                  <a:spcPct val="0"/>
                </a:spcAft>
              </a:pPr>
              <a:endParaRPr lang="en-US" sz="2953">
                <a:solidFill>
                  <a:srgbClr val="000000"/>
                </a:solidFill>
                <a:latin typeface="Gill Sans" pitchFamily="-65" charset="0"/>
                <a:ea typeface="ヒラギノ角ゴ ProN W3" pitchFamily="-65" charset="-128"/>
                <a:cs typeface="ヒラギノ角ゴ ProN W3" pitchFamily="-65" charset="-128"/>
                <a:sym typeface="Gill Sans" pitchFamily="-65" charset="0"/>
              </a:endParaRPr>
            </a:p>
          </p:txBody>
        </p:sp>
      </p:grpSp>
      <p:sp>
        <p:nvSpPr>
          <p:cNvPr id="61" name="Rounded Rectangle 60"/>
          <p:cNvSpPr/>
          <p:nvPr/>
        </p:nvSpPr>
        <p:spPr bwMode="auto">
          <a:xfrm>
            <a:off x="220338" y="5819125"/>
            <a:ext cx="8651140" cy="86057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graphicFrame>
        <p:nvGraphicFramePr>
          <p:cNvPr id="1041416" name="Object 8"/>
          <p:cNvGraphicFramePr>
            <a:graphicFrameLocks noChangeAspect="1"/>
          </p:cNvGraphicFramePr>
          <p:nvPr/>
        </p:nvGraphicFramePr>
        <p:xfrm>
          <a:off x="1571625" y="6032627"/>
          <a:ext cx="5696025" cy="478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22600" imgH="254000" progId="Equation.DSMT4">
                  <p:embed/>
                </p:oleObj>
              </mc:Choice>
              <mc:Fallback>
                <p:oleObj name="Equation" r:id="rId14" imgW="3022600" imgH="254000" progId="Equation.DSMT4">
                  <p:embed/>
                  <p:pic>
                    <p:nvPicPr>
                      <p:cNvPr id="104141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032627"/>
                        <a:ext cx="5696025" cy="4788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8099380" y="243664"/>
            <a:ext cx="517616" cy="517616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606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1"/>
          <p:cNvSpPr>
            <a:spLocks noGrp="1" noChangeArrowheads="1"/>
          </p:cNvSpPr>
          <p:nvPr>
            <p:ph type="title"/>
          </p:nvPr>
        </p:nvSpPr>
        <p:spPr>
          <a:xfrm>
            <a:off x="125016" y="185547"/>
            <a:ext cx="8233172" cy="671703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ea typeface="Helvetica" pitchFamily="-65" charset="0"/>
                <a:cs typeface="Arial"/>
                <a:sym typeface="Helvetica" pitchFamily="-65" charset="0"/>
              </a:rPr>
              <a:t>More recent take on Bell’s inequalities</a:t>
            </a:r>
            <a:r>
              <a:rPr lang="is-IS" sz="3400" b="1" dirty="0">
                <a:solidFill>
                  <a:srgbClr val="4C4C4C"/>
                </a:solidFill>
                <a:ea typeface="Helvetica" pitchFamily="-65" charset="0"/>
                <a:cs typeface="Arial"/>
                <a:sym typeface="Helvetica" pitchFamily="-65" charset="0"/>
              </a:rPr>
              <a:t> </a:t>
            </a:r>
            <a:endParaRPr lang="en-US" sz="3400" b="1" dirty="0">
              <a:solidFill>
                <a:srgbClr val="4C4C4C"/>
              </a:solidFill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7626" name="Line 33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9C81EA-3EB1-B7D1-5230-DA45F1E00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98" y="1322056"/>
            <a:ext cx="8639404" cy="421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066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>
                <a:solidFill>
                  <a:srgbClr val="4C4C4C"/>
                </a:solidFill>
                <a:ea typeface="Helvetica" pitchFamily="-65" charset="0"/>
                <a:cs typeface="Helvetica"/>
                <a:sym typeface="Helvetica" pitchFamily="-65" charset="0"/>
              </a:rPr>
              <a:t>Correlations galore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2508127" y="2099928"/>
            <a:ext cx="3392769" cy="3390079"/>
          </a:xfrm>
          <a:prstGeom prst="ellipse">
            <a:avLst/>
          </a:prstGeom>
          <a:solidFill>
            <a:srgbClr val="92D05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006055" y="2597460"/>
            <a:ext cx="2396917" cy="2395017"/>
          </a:xfrm>
          <a:prstGeom prst="rect">
            <a:avLst/>
          </a:prstGeom>
          <a:solidFill>
            <a:srgbClr val="FFCC66">
              <a:alpha val="89000"/>
            </a:srgbClr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 rot="18900000">
            <a:off x="2495764" y="2087575"/>
            <a:ext cx="3417496" cy="341478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148739" y="1323602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555398" y="3728353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152606" y="6142792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1752861" y="3744201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8724" y="3580936"/>
            <a:ext cx="858114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700" b="1">
                <a:cs typeface="Arial"/>
              </a:rPr>
              <a:t>classical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3003" y="2200892"/>
            <a:ext cx="956602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700" b="1">
                <a:cs typeface="Arial"/>
              </a:rPr>
              <a:t>quantum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75240" y="6296046"/>
            <a:ext cx="4165420" cy="326530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700" b="1">
                <a:cs typeface="Arial"/>
              </a:rPr>
              <a:t>Polytope of non-signaling correlations 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7334751" y="2353919"/>
          <a:ext cx="1117328" cy="532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3400" imgH="254000" progId="Equation.DSMT4">
                  <p:embed/>
                </p:oleObj>
              </mc:Choice>
              <mc:Fallback>
                <p:oleObj name="Equation" r:id="rId2" imgW="533400" imgH="25400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751" y="2353919"/>
                        <a:ext cx="1117328" cy="5324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7324846" y="1726015"/>
          <a:ext cx="1515814" cy="55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900" imgH="266700" progId="Equation.DSMT4">
                  <p:embed/>
                </p:oleObj>
              </mc:Choice>
              <mc:Fallback>
                <p:oleObj name="Equation" r:id="rId4" imgW="723900" imgH="2667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4846" y="1726015"/>
                        <a:ext cx="1515814" cy="5592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7319222" y="1057944"/>
          <a:ext cx="1117328" cy="531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400" imgH="254000" progId="Equation.DSMT4">
                  <p:embed/>
                </p:oleObj>
              </mc:Choice>
              <mc:Fallback>
                <p:oleObj name="Equation" r:id="rId6" imgW="533400" imgH="2540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222" y="1057944"/>
                        <a:ext cx="1117328" cy="5313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 bwMode="auto">
          <a:xfrm>
            <a:off x="4255397" y="1376889"/>
            <a:ext cx="2922398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>
            <a:off x="4129502" y="2072629"/>
            <a:ext cx="2920655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>
            <a:off x="4281902" y="2596090"/>
            <a:ext cx="2920655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744823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488373" y="1465118"/>
            <a:ext cx="829727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Quantum entanglement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CHSH non-local game</a:t>
            </a:r>
          </a:p>
        </p:txBody>
      </p:sp>
    </p:spTree>
    <p:extLst>
      <p:ext uri="{BB962C8B-B14F-4D97-AF65-F5344CB8AC3E}">
        <p14:creationId xmlns:p14="http://schemas.microsoft.com/office/powerpoint/2010/main" val="35221132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603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pic>
        <p:nvPicPr>
          <p:cNvPr id="15" name="Picture 4"/>
          <p:cNvPicPr>
            <a:picLocks noChangeArrowheads="1"/>
          </p:cNvPicPr>
          <p:nvPr/>
        </p:nvPicPr>
        <p:blipFill>
          <a:blip r:embed="rId2"/>
          <a:srcRect t="9405" b="14254"/>
          <a:stretch>
            <a:fillRect/>
          </a:stretch>
        </p:blipFill>
        <p:spPr bwMode="auto">
          <a:xfrm>
            <a:off x="401669" y="2199861"/>
            <a:ext cx="8218241" cy="4419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</p:spPr>
      </p:pic>
      <p:sp>
        <p:nvSpPr>
          <p:cNvPr id="16" name="Rectangle 5"/>
          <p:cNvSpPr>
            <a:spLocks/>
          </p:cNvSpPr>
          <p:nvPr/>
        </p:nvSpPr>
        <p:spPr bwMode="auto">
          <a:xfrm>
            <a:off x="6399253" y="6589736"/>
            <a:ext cx="2727349" cy="2163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9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6" err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Institut</a:t>
            </a:r>
            <a:r>
              <a:rPr lang="en-US" sz="1406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 </a:t>
            </a:r>
            <a:r>
              <a:rPr lang="en-US" sz="1406" err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d’Optique</a:t>
            </a:r>
            <a:r>
              <a:rPr lang="en-US" sz="1406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 d’Orsay (1982</a:t>
            </a:r>
            <a:r>
              <a:rPr lang="en-US" sz="1406" b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) </a:t>
            </a:r>
          </a:p>
        </p:txBody>
      </p:sp>
      <p:pic>
        <p:nvPicPr>
          <p:cNvPr id="13" name="Picture 2"/>
          <p:cNvPicPr>
            <a:picLocks noChangeArrowheads="1"/>
          </p:cNvPicPr>
          <p:nvPr/>
        </p:nvPicPr>
        <p:blipFill>
          <a:blip r:embed="rId3"/>
          <a:srcRect t="8633" r="49902" b="3810"/>
          <a:stretch>
            <a:fillRect/>
          </a:stretch>
        </p:blipFill>
        <p:spPr bwMode="auto">
          <a:xfrm>
            <a:off x="116246" y="1019101"/>
            <a:ext cx="1584953" cy="2078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</p:spPr>
      </p:pic>
      <p:sp>
        <p:nvSpPr>
          <p:cNvPr id="19" name="Rounded Rectangular Callout 18"/>
          <p:cNvSpPr/>
          <p:nvPr/>
        </p:nvSpPr>
        <p:spPr>
          <a:xfrm>
            <a:off x="4939991" y="1080329"/>
            <a:ext cx="2235972" cy="656406"/>
          </a:xfrm>
          <a:prstGeom prst="wedgeRoundRectCallout">
            <a:avLst>
              <a:gd name="adj1" fmla="val -139377"/>
              <a:gd name="adj2" fmla="val 77882"/>
              <a:gd name="adj3" fmla="val 16667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3600" b="1" dirty="0">
                <a:solidFill>
                  <a:schemeClr val="tx1"/>
                </a:solidFill>
              </a:rPr>
              <a:t>Et voilà!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806598" y="1319602"/>
                <a:ext cx="2235971" cy="73866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𝑺</m:t>
                      </m:r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&gt;</m:t>
                      </m:r>
                      <m:r>
                        <a:rPr lang="en-US" sz="4800" b="1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𝟐</m:t>
                      </m:r>
                    </m:oMath>
                  </m:oMathPara>
                </a14:m>
                <a:endParaRPr lang="en-US" sz="4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598" y="1319602"/>
                <a:ext cx="2235971" cy="738664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">
            <a:extLst>
              <a:ext uri="{FF2B5EF4-FFF2-40B4-BE49-F238E27FC236}">
                <a16:creationId xmlns:a16="http://schemas.microsoft.com/office/drawing/2014/main" id="{0E1C46E2-FA59-074C-A8FC-1A5F9E1656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015" y="185547"/>
            <a:ext cx="8437093" cy="671703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Alain Aspect and his quantum magic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00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1"/>
          <p:cNvSpPr>
            <a:spLocks noGrp="1" noChangeArrowheads="1"/>
          </p:cNvSpPr>
          <p:nvPr>
            <p:ph type="title"/>
          </p:nvPr>
        </p:nvSpPr>
        <p:spPr>
          <a:xfrm>
            <a:off x="225911" y="158429"/>
            <a:ext cx="8462675" cy="653340"/>
          </a:xfrm>
        </p:spPr>
        <p:txBody>
          <a:bodyPr vert="horz" lIns="91440" tIns="45720" rIns="81280" bIns="45720" rtlCol="0" anchor="ctr">
            <a:noAutofit/>
          </a:bodyPr>
          <a:lstStyle/>
          <a:p>
            <a:pPr marL="79249" algn="r"/>
            <a:r>
              <a:rPr lang="en-US" sz="3400" b="1" dirty="0">
                <a:solidFill>
                  <a:srgbClr val="4C4C4C"/>
                </a:solidFill>
                <a:latin typeface="Helvetica" pitchFamily="-65" charset="0"/>
                <a:ea typeface="ヒラギノ角ゴ ProN W6" pitchFamily="-65" charset="-128"/>
                <a:cs typeface="ヒラギノ角ゴ ProN W6" pitchFamily="-65" charset="-128"/>
                <a:sym typeface="Helvetica" pitchFamily="-65" charset="0"/>
              </a:rPr>
              <a:t>Violated, it is official            </a:t>
            </a:r>
            <a:r>
              <a:rPr lang="en-US" sz="3400" b="1" dirty="0">
                <a:solidFill>
                  <a:srgbClr val="FF9300"/>
                </a:solidFill>
                <a:latin typeface="Helvetica" pitchFamily="-65" charset="0"/>
                <a:ea typeface="ヒラギノ角ゴ ProN W6" pitchFamily="-65" charset="-128"/>
                <a:cs typeface="ヒラギノ角ゴ ProN W6" pitchFamily="-65" charset="-128"/>
                <a:sym typeface="Helvetica" pitchFamily="-65" charset="0"/>
              </a:rPr>
              <a:t>(Nobel 2022)</a:t>
            </a:r>
          </a:p>
        </p:txBody>
      </p:sp>
      <p:sp>
        <p:nvSpPr>
          <p:cNvPr id="534547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pic>
        <p:nvPicPr>
          <p:cNvPr id="10" name="Picture 2" descr="John Clauser in 1976 standing with his second quantum entanglement experiment at UC Berkeley">
            <a:extLst>
              <a:ext uri="{FF2B5EF4-FFF2-40B4-BE49-F238E27FC236}">
                <a16:creationId xmlns:a16="http://schemas.microsoft.com/office/drawing/2014/main" id="{97619380-611A-19BC-D352-BAADA58EE4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1" r="29945"/>
          <a:stretch/>
        </p:blipFill>
        <p:spPr bwMode="auto">
          <a:xfrm>
            <a:off x="605547" y="1812990"/>
            <a:ext cx="1588137" cy="245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0215B136-495C-A0D7-A639-FBE1B11AD90B}"/>
              </a:ext>
            </a:extLst>
          </p:cNvPr>
          <p:cNvPicPr>
            <a:picLocks noChangeArrowheads="1"/>
          </p:cNvPicPr>
          <p:nvPr/>
        </p:nvPicPr>
        <p:blipFill>
          <a:blip r:embed="rId4"/>
          <a:srcRect t="8633" r="49902" b="3810"/>
          <a:stretch>
            <a:fillRect/>
          </a:stretch>
        </p:blipFill>
        <p:spPr bwMode="auto">
          <a:xfrm>
            <a:off x="2619225" y="1093823"/>
            <a:ext cx="1588137" cy="1824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F8B6AE0A-2987-4901-F681-65F4D9324B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8" t="1" r="11598" b="-1551"/>
          <a:stretch/>
        </p:blipFill>
        <p:spPr bwMode="auto">
          <a:xfrm>
            <a:off x="2414763" y="3968773"/>
            <a:ext cx="1319126" cy="161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7C468960-4317-1FCE-AE2E-FA247D39E1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5" t="7090" r="32614" b="5740"/>
          <a:stretch/>
        </p:blipFill>
        <p:spPr bwMode="auto">
          <a:xfrm flipH="1">
            <a:off x="6267654" y="1536542"/>
            <a:ext cx="1319123" cy="163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me :: Nicolas Gisin">
            <a:extLst>
              <a:ext uri="{FF2B5EF4-FFF2-40B4-BE49-F238E27FC236}">
                <a16:creationId xmlns:a16="http://schemas.microsoft.com/office/drawing/2014/main" id="{FAC016CD-52D5-EB9A-67B6-876790ED6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652" y="2658731"/>
            <a:ext cx="1531187" cy="185393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rofessor John Rarity - Our People">
            <a:extLst>
              <a:ext uri="{FF2B5EF4-FFF2-40B4-BE49-F238E27FC236}">
                <a16:creationId xmlns:a16="http://schemas.microsoft.com/office/drawing/2014/main" id="{1DA43D30-CBD8-6CDE-35A7-D2ED1C9D2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292" y="4614718"/>
            <a:ext cx="1351652" cy="193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AC251DB-7C71-94A9-31B4-8550E70AE10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6869" t="32116" r="31365" b="42063"/>
          <a:stretch/>
        </p:blipFill>
        <p:spPr>
          <a:xfrm>
            <a:off x="5612050" y="3890224"/>
            <a:ext cx="1463093" cy="2087479"/>
          </a:xfrm>
          <a:prstGeom prst="rect">
            <a:avLst/>
          </a:prstGeom>
        </p:spPr>
      </p:pic>
      <p:pic>
        <p:nvPicPr>
          <p:cNvPr id="3080" name="Picture 8" descr="Jian-Wei Pan | Division of Quantum Physics and Quantum Information">
            <a:extLst>
              <a:ext uri="{FF2B5EF4-FFF2-40B4-BE49-F238E27FC236}">
                <a16:creationId xmlns:a16="http://schemas.microsoft.com/office/drawing/2014/main" id="{F3CABA34-7AF2-F1FE-1E62-7EB0627F6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37" y="1320331"/>
            <a:ext cx="1291669" cy="176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93C221E-88EF-4F72-D003-56CF8AF662B6}"/>
              </a:ext>
            </a:extLst>
          </p:cNvPr>
          <p:cNvSpPr txBox="1"/>
          <p:nvPr/>
        </p:nvSpPr>
        <p:spPr>
          <a:xfrm>
            <a:off x="6066566" y="5920383"/>
            <a:ext cx="146309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  <a:latin typeface="Helvetica" pitchFamily="2" charset="0"/>
              </a:rPr>
              <a:t>Paul Tapster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4A1F9D-E13E-BDF2-5E2B-877D5BFE257A}"/>
              </a:ext>
            </a:extLst>
          </p:cNvPr>
          <p:cNvSpPr txBox="1"/>
          <p:nvPr/>
        </p:nvSpPr>
        <p:spPr>
          <a:xfrm>
            <a:off x="4830839" y="6439645"/>
            <a:ext cx="135165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  <a:latin typeface="Helvetica" pitchFamily="2" charset="0"/>
              </a:rPr>
              <a:t>John Rarity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593ACC-DD52-941F-2639-D2611AD1B4B1}"/>
              </a:ext>
            </a:extLst>
          </p:cNvPr>
          <p:cNvSpPr txBox="1"/>
          <p:nvPr/>
        </p:nvSpPr>
        <p:spPr>
          <a:xfrm>
            <a:off x="4839059" y="3083484"/>
            <a:ext cx="142859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err="1">
                <a:latin typeface="Helvetica" pitchFamily="2" charset="0"/>
              </a:rPr>
              <a:t>Jianwei</a:t>
            </a:r>
            <a:r>
              <a:rPr lang="en-US" dirty="0">
                <a:latin typeface="Helvetica" pitchFamily="2" charset="0"/>
              </a:rPr>
              <a:t> Pan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C822B4-75BB-5CAF-A70D-D8509AFCE86E}"/>
              </a:ext>
            </a:extLst>
          </p:cNvPr>
          <p:cNvSpPr txBox="1"/>
          <p:nvPr/>
        </p:nvSpPr>
        <p:spPr>
          <a:xfrm>
            <a:off x="2383919" y="5656533"/>
            <a:ext cx="1736373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Anton </a:t>
            </a:r>
            <a:r>
              <a:rPr lang="en-US" dirty="0" err="1">
                <a:latin typeface="Helvetica" pitchFamily="2" charset="0"/>
              </a:rPr>
              <a:t>Zeilinger</a:t>
            </a:r>
            <a:endParaRPr lang="en-US" dirty="0">
              <a:latin typeface="Helvetica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538C9A-A124-5165-34CD-099D37AE1871}"/>
              </a:ext>
            </a:extLst>
          </p:cNvPr>
          <p:cNvSpPr txBox="1"/>
          <p:nvPr/>
        </p:nvSpPr>
        <p:spPr>
          <a:xfrm>
            <a:off x="643421" y="3929415"/>
            <a:ext cx="1544012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John Clauser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DE663C-82C8-3774-BDB5-FBAC880F084C}"/>
              </a:ext>
            </a:extLst>
          </p:cNvPr>
          <p:cNvSpPr txBox="1"/>
          <p:nvPr/>
        </p:nvSpPr>
        <p:spPr>
          <a:xfrm>
            <a:off x="6763608" y="3170727"/>
            <a:ext cx="177484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Ronald Hansen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7EC41C-0735-4EF1-7047-8168AEED409A}"/>
              </a:ext>
            </a:extLst>
          </p:cNvPr>
          <p:cNvSpPr txBox="1"/>
          <p:nvPr/>
        </p:nvSpPr>
        <p:spPr>
          <a:xfrm>
            <a:off x="3935826" y="4150982"/>
            <a:ext cx="153118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Nicolas Gisin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912ADD-59CB-05AC-7A68-52D3045C36A1}"/>
              </a:ext>
            </a:extLst>
          </p:cNvPr>
          <p:cNvSpPr txBox="1"/>
          <p:nvPr/>
        </p:nvSpPr>
        <p:spPr>
          <a:xfrm>
            <a:off x="1091122" y="1135665"/>
            <a:ext cx="1454437" cy="369332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Alain Aspect</a:t>
            </a:r>
          </a:p>
        </p:txBody>
      </p:sp>
    </p:spTree>
    <p:extLst>
      <p:ext uri="{BB962C8B-B14F-4D97-AF65-F5344CB8AC3E}">
        <p14:creationId xmlns:p14="http://schemas.microsoft.com/office/powerpoint/2010/main" val="25688094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146" name="Picture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168" y="1145233"/>
            <a:ext cx="2808387" cy="32939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47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705" y="2340695"/>
            <a:ext cx="2368600" cy="31666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8148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705" y="3129855"/>
            <a:ext cx="2510358" cy="3023816"/>
          </a:xfrm>
          <a:prstGeom prst="rect">
            <a:avLst/>
          </a:prstGeom>
          <a:noFill/>
          <a:ln w="12700">
            <a:solidFill>
              <a:srgbClr val="009C9B"/>
            </a:solidFill>
            <a:miter lim="800000"/>
            <a:headEnd/>
            <a:tailEnd/>
          </a:ln>
        </p:spPr>
      </p:pic>
      <p:sp>
        <p:nvSpPr>
          <p:cNvPr id="518155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Quantum cryptography</a:t>
            </a:r>
          </a:p>
        </p:txBody>
      </p:sp>
      <p:pic>
        <p:nvPicPr>
          <p:cNvPr id="518156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8758" y="1562695"/>
            <a:ext cx="4509492" cy="47327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8157" name="Line 2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Straight Arrow Connector 8"/>
          <p:cNvCxnSpPr/>
          <p:nvPr/>
        </p:nvCxnSpPr>
        <p:spPr bwMode="auto">
          <a:xfrm rot="5400000">
            <a:off x="7434324" y="4256269"/>
            <a:ext cx="695246" cy="1117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rot="5400000">
            <a:off x="7568133" y="6165709"/>
            <a:ext cx="432082" cy="1117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6639962" y="6455652"/>
            <a:ext cx="2284739" cy="281327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400" b="1">
                <a:latin typeface="Arial"/>
                <a:cs typeface="Arial"/>
              </a:rPr>
              <a:t>Device independence etc</a:t>
            </a:r>
          </a:p>
        </p:txBody>
      </p:sp>
    </p:spTree>
    <p:extLst>
      <p:ext uri="{BB962C8B-B14F-4D97-AF65-F5344CB8AC3E}">
        <p14:creationId xmlns:p14="http://schemas.microsoft.com/office/powerpoint/2010/main" val="1358623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 bwMode="auto">
          <a:xfrm>
            <a:off x="339092" y="3038715"/>
            <a:ext cx="8419206" cy="86057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47902" y="4172399"/>
            <a:ext cx="8419206" cy="86057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534530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185547"/>
            <a:ext cx="8233172" cy="614626"/>
          </a:xfrm>
        </p:spPr>
        <p:txBody>
          <a:bodyPr vert="horz" lIns="91440" tIns="45720" rIns="81280" bIns="45720" rtlCol="0" anchor="ctr">
            <a:normAutofit/>
          </a:bodyPr>
          <a:lstStyle/>
          <a:p>
            <a:pPr marL="79249" algn="l"/>
            <a:r>
              <a:rPr lang="en-US" sz="3375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Less reality more security</a:t>
            </a:r>
            <a:endParaRPr lang="en-US" sz="3375" b="1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34540" name="Line 19"/>
          <p:cNvSpPr>
            <a:spLocks noChangeShapeType="1"/>
          </p:cNvSpPr>
          <p:nvPr/>
        </p:nvSpPr>
        <p:spPr bwMode="auto">
          <a:xfrm flipV="1">
            <a:off x="1737241" y="1946698"/>
            <a:ext cx="5605246" cy="27843"/>
          </a:xfrm>
          <a:prstGeom prst="line">
            <a:avLst/>
          </a:prstGeom>
          <a:noFill/>
          <a:ln w="63500">
            <a:solidFill>
              <a:schemeClr val="tx1">
                <a:lumMod val="65000"/>
                <a:lumOff val="35000"/>
              </a:schemeClr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534539" name="Oval 18"/>
          <p:cNvSpPr>
            <a:spLocks/>
          </p:cNvSpPr>
          <p:nvPr/>
        </p:nvSpPr>
        <p:spPr bwMode="auto">
          <a:xfrm>
            <a:off x="6298382" y="1834390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pic>
        <p:nvPicPr>
          <p:cNvPr id="534545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545" y="1114543"/>
            <a:ext cx="1389683" cy="1706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4547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pic>
        <p:nvPicPr>
          <p:cNvPr id="534548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6845" y="1093229"/>
            <a:ext cx="1404193" cy="17245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4549" name="Oval 28"/>
          <p:cNvSpPr>
            <a:spLocks/>
          </p:cNvSpPr>
          <p:nvPr/>
        </p:nvSpPr>
        <p:spPr bwMode="auto">
          <a:xfrm>
            <a:off x="2306355" y="1846792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pic>
        <p:nvPicPr>
          <p:cNvPr id="534531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1985" y="1394673"/>
            <a:ext cx="1093574" cy="11738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684205" y="3258678"/>
            <a:ext cx="7969041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>
                <a:latin typeface="Arial"/>
                <a:cs typeface="Arial"/>
              </a:rPr>
              <a:t>PHOTONS DO NOT CARRY PREDETERMINED VALUES OF POLARIZATIONS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4907" y="4341812"/>
            <a:ext cx="7323030" cy="61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>
                <a:latin typeface="Arial"/>
                <a:cs typeface="Arial"/>
              </a:rPr>
              <a:t>IF THE VALUES DID NOT EXIST PRIOR TO MEASUREMENTS  THEY </a:t>
            </a:r>
          </a:p>
          <a:p>
            <a:r>
              <a:rPr lang="en-US" sz="1687" b="1">
                <a:latin typeface="Arial"/>
                <a:cs typeface="Arial"/>
              </a:rPr>
              <a:t>WERE NOT AVAILABLE TO ANYBODY INCLUDING EAVESDROPPERS</a:t>
            </a:r>
          </a:p>
        </p:txBody>
      </p:sp>
      <p:sp>
        <p:nvSpPr>
          <p:cNvPr id="20" name="Rounded Rectangle 19"/>
          <p:cNvSpPr/>
          <p:nvPr/>
        </p:nvSpPr>
        <p:spPr bwMode="auto">
          <a:xfrm>
            <a:off x="362285" y="5369640"/>
            <a:ext cx="8419206" cy="86057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4512" y="5503335"/>
            <a:ext cx="3759362" cy="61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 dirty="0">
                <a:latin typeface="Arial"/>
                <a:cs typeface="Arial"/>
              </a:rPr>
              <a:t>TESTING FOR THE VIOLATION OF </a:t>
            </a:r>
          </a:p>
          <a:p>
            <a:r>
              <a:rPr lang="en-US" sz="1687" b="1" dirty="0">
                <a:latin typeface="Arial"/>
                <a:cs typeface="Arial"/>
              </a:rPr>
              <a:t>BELL’S INEQUALITIES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23603" y="5634300"/>
            <a:ext cx="3560590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>
                <a:latin typeface="Arial"/>
                <a:cs typeface="Arial"/>
              </a:rPr>
              <a:t>TESTING FOR EAVESDROPPING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06882" y="5634300"/>
            <a:ext cx="311304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87" b="1">
                <a:latin typeface="Arial"/>
                <a:cs typeface="Arial"/>
              </a:rPr>
              <a:t>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42222" y="6505751"/>
            <a:ext cx="1075936" cy="28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66" b="1"/>
              <a:t>A. </a:t>
            </a:r>
            <a:r>
              <a:rPr lang="en-GB" sz="1266" b="1" err="1"/>
              <a:t>Ekert</a:t>
            </a:r>
            <a:r>
              <a:rPr lang="en-GB" sz="1266" b="1"/>
              <a:t> 1991</a:t>
            </a:r>
          </a:p>
        </p:txBody>
      </p:sp>
    </p:spTree>
    <p:extLst>
      <p:ext uri="{BB962C8B-B14F-4D97-AF65-F5344CB8AC3E}">
        <p14:creationId xmlns:p14="http://schemas.microsoft.com/office/powerpoint/2010/main" val="21305885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5"/>
          <p:cNvSpPr>
            <a:spLocks/>
          </p:cNvSpPr>
          <p:nvPr/>
        </p:nvSpPr>
        <p:spPr bwMode="auto">
          <a:xfrm>
            <a:off x="2649531" y="1344675"/>
            <a:ext cx="3796495" cy="707399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sp>
        <p:nvSpPr>
          <p:cNvPr id="540691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3" name="AutoShape 25"/>
          <p:cNvSpPr>
            <a:spLocks/>
          </p:cNvSpPr>
          <p:nvPr/>
        </p:nvSpPr>
        <p:spPr bwMode="auto">
          <a:xfrm>
            <a:off x="163135" y="2401917"/>
            <a:ext cx="2421674" cy="2911463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23" y="2679207"/>
            <a:ext cx="1699653" cy="207457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578" y="2686526"/>
            <a:ext cx="1706837" cy="2083346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811486" y="4795265"/>
          <a:ext cx="1157510" cy="43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500" imgH="215900" progId="Equation.3">
                  <p:embed/>
                </p:oleObj>
              </mc:Choice>
              <mc:Fallback>
                <p:oleObj name="Equation" r:id="rId4" imgW="571500" imgH="215900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86" y="4795265"/>
                        <a:ext cx="1157510" cy="437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7228582" y="4787478"/>
          <a:ext cx="1157511" cy="43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500" imgH="215900" progId="Equation.3">
                  <p:embed/>
                </p:oleObj>
              </mc:Choice>
              <mc:Fallback>
                <p:oleObj name="Equation" r:id="rId6" imgW="571500" imgH="2159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8582" y="4787478"/>
                        <a:ext cx="1157511" cy="438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29"/>
          <p:cNvSpPr>
            <a:spLocks/>
          </p:cNvSpPr>
          <p:nvPr/>
        </p:nvSpPr>
        <p:spPr bwMode="auto">
          <a:xfrm>
            <a:off x="3859946" y="3241530"/>
            <a:ext cx="1209636" cy="3536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40" bIns="0">
            <a:prstTxWarp prst="textNoShape">
              <a:avLst/>
            </a:prstTxWarp>
          </a:bodyPr>
          <a:lstStyle/>
          <a:p>
            <a:pPr marL="40182" algn="ctr"/>
            <a:r>
              <a:rPr lang="en-US" sz="1687" b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EVE</a:t>
            </a:r>
          </a:p>
        </p:txBody>
      </p:sp>
      <p:sp>
        <p:nvSpPr>
          <p:cNvPr id="37" name="AutoShape 25"/>
          <p:cNvSpPr>
            <a:spLocks/>
          </p:cNvSpPr>
          <p:nvPr/>
        </p:nvSpPr>
        <p:spPr bwMode="auto">
          <a:xfrm>
            <a:off x="6521784" y="2369072"/>
            <a:ext cx="2421674" cy="2955499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graphicFrame>
        <p:nvGraphicFramePr>
          <p:cNvPr id="1162246" name="Object 6"/>
          <p:cNvGraphicFramePr>
            <a:graphicFrameLocks noChangeAspect="1"/>
          </p:cNvGraphicFramePr>
          <p:nvPr/>
        </p:nvGraphicFramePr>
        <p:xfrm>
          <a:off x="2693055" y="1477941"/>
          <a:ext cx="3537273" cy="35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25700" imgH="241300" progId="Equation.DSMT4">
                  <p:embed/>
                </p:oleObj>
              </mc:Choice>
              <mc:Fallback>
                <p:oleObj name="Equation" r:id="rId8" imgW="2425700" imgH="241300" progId="Equation.DSMT4">
                  <p:embed/>
                  <p:pic>
                    <p:nvPicPr>
                      <p:cNvPr id="1162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055" y="1477941"/>
                        <a:ext cx="3537273" cy="3527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hape 47"/>
          <p:cNvCxnSpPr>
            <a:stCxn id="49" idx="1"/>
            <a:endCxn id="18" idx="3"/>
          </p:cNvCxnSpPr>
          <p:nvPr/>
        </p:nvCxnSpPr>
        <p:spPr bwMode="auto">
          <a:xfrm rot="10800000">
            <a:off x="1797505" y="1694268"/>
            <a:ext cx="852026" cy="4106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hape 51"/>
          <p:cNvCxnSpPr>
            <a:stCxn id="49" idx="3"/>
            <a:endCxn id="51" idx="1"/>
          </p:cNvCxnSpPr>
          <p:nvPr/>
        </p:nvCxnSpPr>
        <p:spPr bwMode="auto">
          <a:xfrm flipV="1">
            <a:off x="6446025" y="1696797"/>
            <a:ext cx="739910" cy="1578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Rectangle 1"/>
          <p:cNvSpPr txBox="1">
            <a:spLocks noChangeArrowheads="1"/>
          </p:cNvSpPr>
          <p:nvPr/>
        </p:nvSpPr>
        <p:spPr bwMode="auto">
          <a:xfrm>
            <a:off x="250031" y="116086"/>
            <a:ext cx="8233172" cy="6607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9" tIns="35719" rIns="81280" bIns="35719" numCol="1" anchor="ctr" anchorCtr="0" compatLnSpc="1">
            <a:prstTxWarp prst="textNoShape">
              <a:avLst/>
            </a:prstTxWarp>
          </a:bodyPr>
          <a:lstStyle/>
          <a:p>
            <a:pPr marL="79249" defTabSz="6429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75" b="1" kern="0">
                <a:solidFill>
                  <a:srgbClr val="4C4C4C"/>
                </a:solidFill>
                <a:latin typeface="Helvetica" pitchFamily="-65" charset="0"/>
                <a:ea typeface="Helvetica" pitchFamily="-65" charset="0"/>
                <a:cs typeface="Helvetica" pitchFamily="-65" charset="0"/>
                <a:sym typeface="Helvetica" pitchFamily="-65" charset="0"/>
              </a:rPr>
              <a:t>Bell inequalities and security</a:t>
            </a:r>
            <a:endParaRPr lang="en-US" sz="3375" b="1" kern="0">
              <a:solidFill>
                <a:srgbClr val="4C4C4C"/>
              </a:solidFill>
              <a:latin typeface="Helvetica" pitchFamily="-65" charset="0"/>
              <a:ea typeface="ヒラギノ角ゴ ProN W6" pitchFamily="-65" charset="-128"/>
              <a:cs typeface="ヒラギノ角ゴ ProN W6" pitchFamily="-65" charset="-128"/>
              <a:sym typeface="Helvetica" pitchFamily="-65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1015690" y="3348837"/>
            <a:ext cx="714331" cy="714333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2191342" y="3723589"/>
            <a:ext cx="4789438" cy="1117"/>
          </a:xfrm>
          <a:prstGeom prst="straightConnector1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2181" y="1049361"/>
            <a:ext cx="1225324" cy="1289815"/>
          </a:xfrm>
          <a:prstGeom prst="rect">
            <a:avLst/>
          </a:prstGeom>
        </p:spPr>
      </p:pic>
      <p:cxnSp>
        <p:nvCxnSpPr>
          <p:cNvPr id="43" name="Straight Connector 42"/>
          <p:cNvCxnSpPr/>
          <p:nvPr/>
        </p:nvCxnSpPr>
        <p:spPr bwMode="auto">
          <a:xfrm>
            <a:off x="7835323" y="3192493"/>
            <a:ext cx="0" cy="993468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5935" y="1051889"/>
            <a:ext cx="1225324" cy="1289815"/>
          </a:xfrm>
          <a:prstGeom prst="rect">
            <a:avLst/>
          </a:prstGeom>
        </p:spPr>
      </p:pic>
      <p:sp>
        <p:nvSpPr>
          <p:cNvPr id="56" name="Oval 30"/>
          <p:cNvSpPr>
            <a:spLocks/>
          </p:cNvSpPr>
          <p:nvPr/>
        </p:nvSpPr>
        <p:spPr bwMode="auto">
          <a:xfrm>
            <a:off x="4335959" y="3591981"/>
            <a:ext cx="251464" cy="251464"/>
          </a:xfrm>
          <a:prstGeom prst="ellips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B348515E-01BB-BB4B-896F-C11B2CD0C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913348"/>
              </p:ext>
            </p:extLst>
          </p:nvPr>
        </p:nvGraphicFramePr>
        <p:xfrm>
          <a:off x="274241" y="5983010"/>
          <a:ext cx="2232000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FE2C700-7AC4-9A4F-8C46-E287E8BFBF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755387"/>
              </p:ext>
            </p:extLst>
          </p:nvPr>
        </p:nvGraphicFramePr>
        <p:xfrm>
          <a:off x="6533452" y="5983010"/>
          <a:ext cx="2363555" cy="3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AA7B78C8-78E3-6F43-A166-A159B7CB6D4E}"/>
              </a:ext>
            </a:extLst>
          </p:cNvPr>
          <p:cNvSpPr/>
          <p:nvPr/>
        </p:nvSpPr>
        <p:spPr>
          <a:xfrm>
            <a:off x="3001898" y="5843444"/>
            <a:ext cx="3035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ERROR CORRECTION</a:t>
            </a:r>
          </a:p>
          <a:p>
            <a:pPr algn="ctr"/>
            <a:r>
              <a:rPr lang="en-US" b="1" dirty="0">
                <a:latin typeface="Arial"/>
                <a:cs typeface="Arial"/>
              </a:rPr>
              <a:t>PRIVACY AMPLIFICATION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4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1"/>
            <a:ext cx="7814583" cy="4440039"/>
          </a:xfrm>
          <a:ln/>
        </p:spPr>
        <p:txBody>
          <a:bodyPr rIns="132073"/>
          <a:lstStyle/>
          <a:p>
            <a:pPr>
              <a:lnSpc>
                <a:spcPct val="80000"/>
              </a:lnSpc>
              <a:buClr>
                <a:srgbClr val="000000"/>
              </a:buClr>
              <a:buFont typeface="Comic Sans MS" pitchFamily="-107" charset="0"/>
              <a:buChar char="•"/>
            </a:pPr>
            <a:r>
              <a:rPr lang="en-US" sz="4000" b="1" dirty="0">
                <a:ea typeface="Comic Sans MS" pitchFamily="-107" charset="0"/>
                <a:cs typeface="Comic Sans MS" pitchFamily="-107" charset="0"/>
                <a:sym typeface="Comic Sans MS" pitchFamily="-107" charset="0"/>
              </a:rPr>
              <a:t>PERMUTATIONS</a:t>
            </a:r>
            <a:endParaRPr lang="en-US" sz="4000" b="1" dirty="0">
              <a:ea typeface="ヒラギノ明朝 ProN W6" pitchFamily="-107" charset="-128"/>
              <a:cs typeface="ヒラギノ明朝 ProN W6" pitchFamily="-107" charset="-128"/>
              <a:sym typeface="Comic Sans MS" pitchFamily="-107" charset="0"/>
            </a:endParaRPr>
          </a:p>
          <a:p>
            <a:pPr marL="782598" lvl="1">
              <a:lnSpc>
                <a:spcPct val="80000"/>
              </a:lnSpc>
            </a:pPr>
            <a:r>
              <a:rPr lang="en-US" sz="3200" dirty="0"/>
              <a:t> </a:t>
            </a:r>
            <a:r>
              <a:rPr lang="en-US" b="1" dirty="0"/>
              <a:t>SCYTALE (400 BC)</a:t>
            </a:r>
          </a:p>
          <a:p>
            <a:pPr marL="782598" lvl="1">
              <a:lnSpc>
                <a:spcPct val="80000"/>
              </a:lnSpc>
            </a:pPr>
            <a:endParaRPr lang="en-US" sz="3200" dirty="0"/>
          </a:p>
          <a:p>
            <a:pPr>
              <a:lnSpc>
                <a:spcPct val="80000"/>
              </a:lnSpc>
              <a:buClr>
                <a:srgbClr val="000000"/>
              </a:buClr>
              <a:buFont typeface="Comic Sans MS" pitchFamily="-107" charset="0"/>
              <a:buChar char="•"/>
            </a:pPr>
            <a:r>
              <a:rPr lang="en-US" sz="4000" b="1" dirty="0">
                <a:ea typeface="Comic Sans MS" pitchFamily="-107" charset="0"/>
                <a:cs typeface="Comic Sans MS" pitchFamily="-107" charset="0"/>
                <a:sym typeface="Comic Sans MS" pitchFamily="-107" charset="0"/>
              </a:rPr>
              <a:t>SUBSTITUTIONS</a:t>
            </a:r>
            <a:endParaRPr lang="en-US" sz="4000" b="1" dirty="0">
              <a:ea typeface="ヒラギノ明朝 ProN W6" pitchFamily="-107" charset="-128"/>
              <a:cs typeface="ヒラギノ明朝 ProN W6" pitchFamily="-107" charset="-128"/>
              <a:sym typeface="Comic Sans MS" pitchFamily="-107" charset="0"/>
            </a:endParaRPr>
          </a:p>
          <a:p>
            <a:pPr marL="782598" lvl="1">
              <a:lnSpc>
                <a:spcPct val="80000"/>
              </a:lnSpc>
            </a:pPr>
            <a:r>
              <a:rPr lang="en-US" sz="3200" dirty="0"/>
              <a:t> </a:t>
            </a:r>
            <a:r>
              <a:rPr lang="en-US" b="1" dirty="0"/>
              <a:t>CAESAR SIPHER (50 BC)</a:t>
            </a:r>
          </a:p>
          <a:p>
            <a:pPr marL="782598" lvl="1">
              <a:lnSpc>
                <a:spcPct val="80000"/>
              </a:lnSpc>
            </a:pPr>
            <a:endParaRPr lang="en-US" sz="3200" dirty="0"/>
          </a:p>
          <a:p>
            <a:pPr>
              <a:lnSpc>
                <a:spcPct val="80000"/>
              </a:lnSpc>
              <a:buClr>
                <a:srgbClr val="000000"/>
              </a:buClr>
              <a:buFont typeface="Comic Sans MS" pitchFamily="-107" charset="0"/>
              <a:buChar char="•"/>
            </a:pPr>
            <a:r>
              <a:rPr lang="en-US" sz="4000" b="1" dirty="0">
                <a:ea typeface="Comic Sans MS" pitchFamily="-107" charset="0"/>
                <a:cs typeface="Comic Sans MS" pitchFamily="-107" charset="0"/>
                <a:sym typeface="Comic Sans MS" pitchFamily="-107" charset="0"/>
              </a:rPr>
              <a:t>PERMUTATIONS + SUBSTITUTIONS</a:t>
            </a:r>
            <a:endParaRPr lang="en-US" sz="4000" b="1" dirty="0">
              <a:ea typeface="ヒラギノ明朝 ProN W6" pitchFamily="-107" charset="-128"/>
              <a:cs typeface="ヒラギノ明朝 ProN W6" pitchFamily="-107" charset="-128"/>
              <a:sym typeface="Comic Sans MS" pitchFamily="-107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Basic techniques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5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29185"/>
      </p:ext>
    </p:extLst>
  </p:cSld>
  <p:clrMapOvr>
    <a:masterClrMapping/>
  </p:clrMapOvr>
  <mc:AlternateContent xmlns:mc="http://schemas.openxmlformats.org/markup-compatibility/2006">
    <mc:Choice xmlns="" xmlns:mp="http://schemas.microsoft.com/office/mac/powerpoint/2008/main" Requires="mp">
      <p:transition spd="med">
        <p14:prism xmlns:p14="http://schemas.microsoft.com/office/powerpoint/2010/main"/>
      </p:transition>
    </mc:Choice>
    <mc:Fallback>
      <p:transition spd="med">
        <p:cover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ea typeface="Helvetica" pitchFamily="-65" charset="0"/>
                <a:cs typeface="Helvetica"/>
                <a:sym typeface="Helvetica" pitchFamily="-65" charset="0"/>
              </a:rPr>
              <a:t>You need some mathematical gymnastics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0EAF03B-CD69-BE35-0656-DFD0E7FC7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258" y="1291480"/>
            <a:ext cx="4071004" cy="21483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7A910C-1028-64A8-36C2-6AF24BE7F4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954"/>
          <a:stretch/>
        </p:blipFill>
        <p:spPr>
          <a:xfrm>
            <a:off x="360273" y="1244330"/>
            <a:ext cx="4352633" cy="15144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1A6137-C3A3-9F06-F400-127677F87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750" y="3509502"/>
            <a:ext cx="1139844" cy="1917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97005E-3EB4-6A4A-CA69-73D77C358D5F}"/>
              </a:ext>
            </a:extLst>
          </p:cNvPr>
          <p:cNvSpPr txBox="1"/>
          <p:nvPr/>
        </p:nvSpPr>
        <p:spPr>
          <a:xfrm>
            <a:off x="5702807" y="1523532"/>
            <a:ext cx="21707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Pironio</a:t>
            </a:r>
            <a:r>
              <a:rPr lang="en-US" sz="1000" dirty="0"/>
              <a:t> et al 2010, </a:t>
            </a:r>
            <a:r>
              <a:rPr lang="en-US" sz="1000" dirty="0" err="1"/>
              <a:t>Masanes</a:t>
            </a:r>
            <a:r>
              <a:rPr lang="en-US" sz="1000" dirty="0"/>
              <a:t> et al 2011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7CCD4A-207E-BE87-83B5-4E806368DC66}"/>
              </a:ext>
            </a:extLst>
          </p:cNvPr>
          <p:cNvSpPr txBox="1"/>
          <p:nvPr/>
        </p:nvSpPr>
        <p:spPr>
          <a:xfrm>
            <a:off x="1785209" y="5328721"/>
            <a:ext cx="1173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Extractors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0E0251-B577-ECE7-7573-56628A9496FA}"/>
              </a:ext>
            </a:extLst>
          </p:cNvPr>
          <p:cNvSpPr txBox="1"/>
          <p:nvPr/>
        </p:nvSpPr>
        <p:spPr>
          <a:xfrm>
            <a:off x="1736932" y="6345793"/>
            <a:ext cx="119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Secret key 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0623784-3182-A345-3D1A-7D6C5E2AD556}"/>
              </a:ext>
            </a:extLst>
          </p:cNvPr>
          <p:cNvCxnSpPr>
            <a:cxnSpLocks/>
          </p:cNvCxnSpPr>
          <p:nvPr/>
        </p:nvCxnSpPr>
        <p:spPr>
          <a:xfrm>
            <a:off x="2359792" y="4780770"/>
            <a:ext cx="9778" cy="564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9705D7-5246-D5F5-6CD7-A51D1C541BCE}"/>
              </a:ext>
            </a:extLst>
          </p:cNvPr>
          <p:cNvCxnSpPr>
            <a:cxnSpLocks/>
          </p:cNvCxnSpPr>
          <p:nvPr/>
        </p:nvCxnSpPr>
        <p:spPr>
          <a:xfrm>
            <a:off x="2361970" y="5764286"/>
            <a:ext cx="9778" cy="564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5525262-C380-AC9B-3F3F-36010DA6A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774" y="4185343"/>
            <a:ext cx="4227368" cy="595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FB8060-7D53-BEC7-0FA1-4EF1ADA34E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4289" y="3024567"/>
            <a:ext cx="190554" cy="23197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A935BD0-BB75-BD63-239E-2A6229DC9F5E}"/>
              </a:ext>
            </a:extLst>
          </p:cNvPr>
          <p:cNvCxnSpPr>
            <a:cxnSpLocks/>
          </p:cNvCxnSpPr>
          <p:nvPr/>
        </p:nvCxnSpPr>
        <p:spPr>
          <a:xfrm>
            <a:off x="2919788" y="3601454"/>
            <a:ext cx="9778" cy="564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6EBBFD3-1DAB-2484-15A5-311A501D25C9}"/>
              </a:ext>
            </a:extLst>
          </p:cNvPr>
          <p:cNvSpPr txBox="1"/>
          <p:nvPr/>
        </p:nvSpPr>
        <p:spPr>
          <a:xfrm>
            <a:off x="4933258" y="6007239"/>
            <a:ext cx="3738524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dirty="0"/>
              <a:t>Eve distributes the key!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E3E725-8A15-F0EE-CDF5-4545C5DC8DA5}"/>
              </a:ext>
            </a:extLst>
          </p:cNvPr>
          <p:cNvSpPr txBox="1"/>
          <p:nvPr/>
        </p:nvSpPr>
        <p:spPr>
          <a:xfrm>
            <a:off x="5226929" y="4267798"/>
            <a:ext cx="35052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Quantum Asymptotic Equipartition Property</a:t>
            </a:r>
          </a:p>
          <a:p>
            <a:pPr algn="l"/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M. </a:t>
            </a:r>
            <a:r>
              <a:rPr lang="en-GB" sz="1200" dirty="0" err="1">
                <a:solidFill>
                  <a:srgbClr val="333333"/>
                </a:solidFill>
                <a:latin typeface="Arial" panose="020B0604020202020204" pitchFamily="34" charset="0"/>
              </a:rPr>
              <a:t>Tomamichel</a:t>
            </a:r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 et al (2009) IDD CASE</a:t>
            </a:r>
            <a:endParaRPr lang="en-GB" sz="120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370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488373" y="1465118"/>
            <a:ext cx="829727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Quantum entanglement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CHSH non-local game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Arial" panose="020B0604020202020204" pitchFamily="34" charset="0"/>
              </a:rPr>
              <a:t>Quantum Asymptotic Equipartition Property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 for entropy</a:t>
            </a:r>
            <a:endParaRPr lang="en-GB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2947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5"/>
          <p:cNvSpPr>
            <a:spLocks/>
          </p:cNvSpPr>
          <p:nvPr/>
        </p:nvSpPr>
        <p:spPr bwMode="auto">
          <a:xfrm>
            <a:off x="2649531" y="1344675"/>
            <a:ext cx="3796495" cy="707399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sp>
        <p:nvSpPr>
          <p:cNvPr id="540691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3" name="AutoShape 25"/>
          <p:cNvSpPr>
            <a:spLocks/>
          </p:cNvSpPr>
          <p:nvPr/>
        </p:nvSpPr>
        <p:spPr bwMode="auto">
          <a:xfrm>
            <a:off x="163135" y="2401917"/>
            <a:ext cx="2421674" cy="2911463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23" y="2679207"/>
            <a:ext cx="1699653" cy="207457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578" y="2686526"/>
            <a:ext cx="1706837" cy="2083346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811486" y="4795265"/>
          <a:ext cx="1157510" cy="43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1500" imgH="215900" progId="Equation.3">
                  <p:embed/>
                </p:oleObj>
              </mc:Choice>
              <mc:Fallback>
                <p:oleObj name="Equation" r:id="rId5" imgW="571500" imgH="215900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86" y="4795265"/>
                        <a:ext cx="1157510" cy="437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7228582" y="4787478"/>
          <a:ext cx="1157511" cy="43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500" imgH="215900" progId="Equation.3">
                  <p:embed/>
                </p:oleObj>
              </mc:Choice>
              <mc:Fallback>
                <p:oleObj name="Equation" r:id="rId7" imgW="571500" imgH="2159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8582" y="4787478"/>
                        <a:ext cx="1157511" cy="438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29"/>
          <p:cNvSpPr>
            <a:spLocks/>
          </p:cNvSpPr>
          <p:nvPr/>
        </p:nvSpPr>
        <p:spPr bwMode="auto">
          <a:xfrm>
            <a:off x="3859946" y="3241530"/>
            <a:ext cx="1209636" cy="3536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40" bIns="0">
            <a:prstTxWarp prst="textNoShape">
              <a:avLst/>
            </a:prstTxWarp>
          </a:bodyPr>
          <a:lstStyle/>
          <a:p>
            <a:pPr marL="40182" algn="ctr"/>
            <a:r>
              <a:rPr lang="en-US" sz="1687" b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EVE</a:t>
            </a:r>
          </a:p>
        </p:txBody>
      </p:sp>
      <p:sp>
        <p:nvSpPr>
          <p:cNvPr id="37" name="AutoShape 25"/>
          <p:cNvSpPr>
            <a:spLocks/>
          </p:cNvSpPr>
          <p:nvPr/>
        </p:nvSpPr>
        <p:spPr bwMode="auto">
          <a:xfrm>
            <a:off x="6521784" y="2369072"/>
            <a:ext cx="2421674" cy="2955499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graphicFrame>
        <p:nvGraphicFramePr>
          <p:cNvPr id="1162246" name="Object 6"/>
          <p:cNvGraphicFramePr>
            <a:graphicFrameLocks noChangeAspect="1"/>
          </p:cNvGraphicFramePr>
          <p:nvPr/>
        </p:nvGraphicFramePr>
        <p:xfrm>
          <a:off x="2693055" y="1477941"/>
          <a:ext cx="3537273" cy="35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25700" imgH="241300" progId="Equation.DSMT4">
                  <p:embed/>
                </p:oleObj>
              </mc:Choice>
              <mc:Fallback>
                <p:oleObj name="Equation" r:id="rId9" imgW="2425700" imgH="241300" progId="Equation.DSMT4">
                  <p:embed/>
                  <p:pic>
                    <p:nvPicPr>
                      <p:cNvPr id="1162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055" y="1477941"/>
                        <a:ext cx="3537273" cy="3527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hape 47"/>
          <p:cNvCxnSpPr>
            <a:stCxn id="49" idx="1"/>
            <a:endCxn id="18" idx="3"/>
          </p:cNvCxnSpPr>
          <p:nvPr/>
        </p:nvCxnSpPr>
        <p:spPr bwMode="auto">
          <a:xfrm rot="10800000">
            <a:off x="1797505" y="1694268"/>
            <a:ext cx="852026" cy="4106"/>
          </a:xfrm>
          <a:prstGeom prst="bentConnector3">
            <a:avLst>
              <a:gd name="adj1" fmla="val 50000"/>
            </a:avLst>
          </a:prstGeom>
          <a:blipFill dpi="0" rotWithShape="0">
            <a:blip r:embed="rId11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hape 51"/>
          <p:cNvCxnSpPr>
            <a:stCxn id="49" idx="3"/>
            <a:endCxn id="51" idx="1"/>
          </p:cNvCxnSpPr>
          <p:nvPr/>
        </p:nvCxnSpPr>
        <p:spPr bwMode="auto">
          <a:xfrm flipV="1">
            <a:off x="6446025" y="1696797"/>
            <a:ext cx="739910" cy="1578"/>
          </a:xfrm>
          <a:prstGeom prst="bentConnector3">
            <a:avLst>
              <a:gd name="adj1" fmla="val 50000"/>
            </a:avLst>
          </a:prstGeom>
          <a:blipFill dpi="0" rotWithShape="0">
            <a:blip r:embed="rId11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Rectangle 1"/>
          <p:cNvSpPr txBox="1">
            <a:spLocks noChangeArrowheads="1"/>
          </p:cNvSpPr>
          <p:nvPr/>
        </p:nvSpPr>
        <p:spPr bwMode="auto">
          <a:xfrm>
            <a:off x="250031" y="116086"/>
            <a:ext cx="8233172" cy="6607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9" tIns="35719" rIns="81280" bIns="35719" numCol="1" anchor="ctr" anchorCtr="0" compatLnSpc="1">
            <a:prstTxWarp prst="textNoShape">
              <a:avLst/>
            </a:prstTxWarp>
          </a:bodyPr>
          <a:lstStyle/>
          <a:p>
            <a:pPr marL="79249" defTabSz="6429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75" b="1" kern="0" dirty="0">
                <a:solidFill>
                  <a:srgbClr val="4C4C4C"/>
                </a:solidFill>
                <a:ea typeface="Helvetica" pitchFamily="-65" charset="0"/>
                <a:cs typeface="Helvetica" pitchFamily="-65" charset="0"/>
                <a:sym typeface="Helvetica" pitchFamily="-65" charset="0"/>
              </a:rPr>
              <a:t>Secure as long as</a:t>
            </a:r>
            <a:r>
              <a:rPr lang="mr-IN" sz="3375" b="1" kern="0" dirty="0">
                <a:solidFill>
                  <a:srgbClr val="4C4C4C"/>
                </a:solidFill>
                <a:ea typeface="Helvetica" pitchFamily="-65" charset="0"/>
                <a:cs typeface="Helvetica" pitchFamily="-65" charset="0"/>
                <a:sym typeface="Helvetica" pitchFamily="-65" charset="0"/>
              </a:rPr>
              <a:t>…</a:t>
            </a:r>
            <a:r>
              <a:rPr lang="en-US" sz="3375" b="1" kern="0" dirty="0">
                <a:solidFill>
                  <a:srgbClr val="4C4C4C"/>
                </a:solidFill>
                <a:ea typeface="Helvetica" pitchFamily="-65" charset="0"/>
                <a:cs typeface="Helvetica" pitchFamily="-65" charset="0"/>
                <a:sym typeface="Helvetica" pitchFamily="-65" charset="0"/>
              </a:rPr>
              <a:t> </a:t>
            </a:r>
            <a:endParaRPr lang="en-US" sz="3375" b="1" kern="0" dirty="0">
              <a:solidFill>
                <a:srgbClr val="4C4C4C"/>
              </a:solidFill>
              <a:ea typeface="ヒラギノ角ゴ ProN W6" pitchFamily="-65" charset="-128"/>
              <a:cs typeface="ヒラギノ角ゴ ProN W6" pitchFamily="-65" charset="-128"/>
              <a:sym typeface="Helvetica" pitchFamily="-65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1015690" y="3348837"/>
            <a:ext cx="714331" cy="714333"/>
          </a:xfrm>
          <a:prstGeom prst="line">
            <a:avLst/>
          </a:prstGeom>
          <a:blipFill dpi="0" rotWithShape="0">
            <a:blip r:embed="rId11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2191342" y="3723589"/>
            <a:ext cx="4789438" cy="1117"/>
          </a:xfrm>
          <a:prstGeom prst="straightConnector1">
            <a:avLst/>
          </a:prstGeom>
          <a:blipFill dpi="0" rotWithShape="0">
            <a:blip r:embed="rId11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2181" y="1049361"/>
            <a:ext cx="1225324" cy="1289815"/>
          </a:xfrm>
          <a:prstGeom prst="rect">
            <a:avLst/>
          </a:prstGeom>
        </p:spPr>
      </p:pic>
      <p:cxnSp>
        <p:nvCxnSpPr>
          <p:cNvPr id="43" name="Straight Connector 42"/>
          <p:cNvCxnSpPr/>
          <p:nvPr/>
        </p:nvCxnSpPr>
        <p:spPr bwMode="auto">
          <a:xfrm>
            <a:off x="7835323" y="3192493"/>
            <a:ext cx="0" cy="993468"/>
          </a:xfrm>
          <a:prstGeom prst="line">
            <a:avLst/>
          </a:prstGeom>
          <a:blipFill dpi="0" rotWithShape="0">
            <a:blip r:embed="rId11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85935" y="1051889"/>
            <a:ext cx="1225324" cy="1289815"/>
          </a:xfrm>
          <a:prstGeom prst="rect">
            <a:avLst/>
          </a:prstGeom>
        </p:spPr>
      </p:pic>
      <p:sp>
        <p:nvSpPr>
          <p:cNvPr id="56" name="Oval 30"/>
          <p:cNvSpPr>
            <a:spLocks/>
          </p:cNvSpPr>
          <p:nvPr/>
        </p:nvSpPr>
        <p:spPr bwMode="auto">
          <a:xfrm>
            <a:off x="4335959" y="3591981"/>
            <a:ext cx="251464" cy="251464"/>
          </a:xfrm>
          <a:prstGeom prst="ellipse">
            <a:avLst/>
          </a:prstGeom>
          <a:blipFill dpi="0" rotWithShape="0">
            <a:blip r:embed="rId11"/>
            <a:srcRect/>
            <a:tile tx="0" ty="0" sx="100000" sy="100000" flip="none" algn="tl"/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6" name="Rectangle 14"/>
          <p:cNvSpPr>
            <a:spLocks/>
          </p:cNvSpPr>
          <p:nvPr/>
        </p:nvSpPr>
        <p:spPr bwMode="auto">
          <a:xfrm>
            <a:off x="2075586" y="5735957"/>
            <a:ext cx="5581055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Alice’s and Bob’s labs are secure - no information leaks</a:t>
            </a:r>
          </a:p>
        </p:txBody>
      </p:sp>
      <p:sp>
        <p:nvSpPr>
          <p:cNvPr id="27" name="Rectangle 15"/>
          <p:cNvSpPr>
            <a:spLocks/>
          </p:cNvSpPr>
          <p:nvPr/>
        </p:nvSpPr>
        <p:spPr bwMode="auto">
          <a:xfrm>
            <a:off x="2068958" y="6422859"/>
            <a:ext cx="6061249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 and Bob have free will and can choose their observables</a:t>
            </a:r>
          </a:p>
        </p:txBody>
      </p:sp>
      <p:sp>
        <p:nvSpPr>
          <p:cNvPr id="28" name="Rectangle 16"/>
          <p:cNvSpPr>
            <a:spLocks/>
          </p:cNvSpPr>
          <p:nvPr/>
        </p:nvSpPr>
        <p:spPr bwMode="auto">
          <a:xfrm>
            <a:off x="2075586" y="6084863"/>
            <a:ext cx="6241852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 and Bob control and trust devices in their labs </a:t>
            </a:r>
          </a:p>
        </p:txBody>
      </p:sp>
      <p:sp>
        <p:nvSpPr>
          <p:cNvPr id="34" name="Oval 18"/>
          <p:cNvSpPr>
            <a:spLocks/>
          </p:cNvSpPr>
          <p:nvPr/>
        </p:nvSpPr>
        <p:spPr bwMode="auto">
          <a:xfrm>
            <a:off x="1638032" y="5825253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38" name="Oval 20"/>
          <p:cNvSpPr>
            <a:spLocks/>
          </p:cNvSpPr>
          <p:nvPr/>
        </p:nvSpPr>
        <p:spPr bwMode="auto">
          <a:xfrm>
            <a:off x="1638032" y="6485429"/>
            <a:ext cx="214313" cy="214313"/>
          </a:xfrm>
          <a:prstGeom prst="ellipse">
            <a:avLst/>
          </a:prstGeom>
          <a:solidFill>
            <a:srgbClr val="FF6666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40" name="Oval 20"/>
          <p:cNvSpPr>
            <a:spLocks/>
          </p:cNvSpPr>
          <p:nvPr/>
        </p:nvSpPr>
        <p:spPr bwMode="auto">
          <a:xfrm>
            <a:off x="1644660" y="6134624"/>
            <a:ext cx="214313" cy="214313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</p:spTree>
    <p:extLst>
      <p:ext uri="{BB962C8B-B14F-4D97-AF65-F5344CB8AC3E}">
        <p14:creationId xmlns:p14="http://schemas.microsoft.com/office/powerpoint/2010/main" val="9321668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E8A97E42-CEC2-C547-8577-3CAA6CB98C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58" t="20605"/>
          <a:stretch/>
        </p:blipFill>
        <p:spPr>
          <a:xfrm>
            <a:off x="6795320" y="1012639"/>
            <a:ext cx="2239963" cy="2612368"/>
          </a:xfrm>
          <a:prstGeom prst="rect">
            <a:avLst/>
          </a:prstGeom>
        </p:spPr>
      </p:pic>
      <p:pic>
        <p:nvPicPr>
          <p:cNvPr id="33793" name="Pictur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1" y="1600200"/>
            <a:ext cx="4479925" cy="4800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3797" name="Rectangle 5"/>
          <p:cNvSpPr>
            <a:spLocks/>
          </p:cNvSpPr>
          <p:nvPr/>
        </p:nvSpPr>
        <p:spPr bwMode="auto">
          <a:xfrm>
            <a:off x="2348681" y="1059296"/>
            <a:ext cx="4232182" cy="36788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 b="1" dirty="0">
                <a:solidFill>
                  <a:srgbClr val="009999"/>
                </a:solidFill>
                <a:latin typeface="Arial"/>
                <a:ea typeface="Arial" charset="0"/>
                <a:cs typeface="Arial"/>
              </a:rPr>
              <a:t>Parametric down conversion</a:t>
            </a:r>
          </a:p>
        </p:txBody>
      </p:sp>
      <p:sp>
        <p:nvSpPr>
          <p:cNvPr id="33799" name="Rectangle 7"/>
          <p:cNvSpPr>
            <a:spLocks/>
          </p:cNvSpPr>
          <p:nvPr/>
        </p:nvSpPr>
        <p:spPr bwMode="auto">
          <a:xfrm>
            <a:off x="277973" y="2362200"/>
            <a:ext cx="2658743" cy="36788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>
                <a:solidFill>
                  <a:srgbClr val="009999"/>
                </a:solidFill>
                <a:latin typeface="Arial"/>
                <a:ea typeface="Comic Sans MS" charset="0"/>
                <a:cs typeface="Arial"/>
                <a:sym typeface="Comic Sans MS" charset="0"/>
              </a:rPr>
              <a:t>Entangled photons</a:t>
            </a: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1676400" y="2819400"/>
            <a:ext cx="2209800" cy="1143000"/>
          </a:xfrm>
          <a:prstGeom prst="line">
            <a:avLst/>
          </a:prstGeom>
          <a:noFill/>
          <a:ln w="38100" cap="flat">
            <a:solidFill>
              <a:srgbClr val="00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1676400" y="2819401"/>
            <a:ext cx="3657600" cy="1219200"/>
          </a:xfrm>
          <a:prstGeom prst="line">
            <a:avLst/>
          </a:prstGeom>
          <a:noFill/>
          <a:ln w="38100" cap="flat">
            <a:solidFill>
              <a:srgbClr val="00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802" name="Oval 10"/>
          <p:cNvSpPr>
            <a:spLocks/>
          </p:cNvSpPr>
          <p:nvPr/>
        </p:nvSpPr>
        <p:spPr bwMode="auto">
          <a:xfrm>
            <a:off x="4315469" y="3200400"/>
            <a:ext cx="533400" cy="533400"/>
          </a:xfrm>
          <a:prstGeom prst="ellipse">
            <a:avLst/>
          </a:prstGeom>
          <a:noFill/>
          <a:ln w="50800" cap="flat">
            <a:solidFill>
              <a:srgbClr val="D6A92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804" name="Rectangle 12"/>
          <p:cNvSpPr>
            <a:spLocks/>
          </p:cNvSpPr>
          <p:nvPr/>
        </p:nvSpPr>
        <p:spPr bwMode="auto">
          <a:xfrm>
            <a:off x="204573" y="6109263"/>
            <a:ext cx="1832403" cy="51937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1700" b="1">
                <a:latin typeface="Arial"/>
                <a:ea typeface="Comic Sans MS" charset="0"/>
                <a:cs typeface="Arial"/>
                <a:sym typeface="Comic Sans MS" charset="0"/>
              </a:rPr>
              <a:t>Polarizing filters </a:t>
            </a:r>
          </a:p>
          <a:p>
            <a:pPr marL="39686"/>
            <a:r>
              <a:rPr lang="en-US" sz="1700" b="1">
                <a:latin typeface="Arial"/>
                <a:ea typeface="Comic Sans MS" charset="0"/>
                <a:cs typeface="Arial"/>
                <a:sym typeface="Comic Sans MS" charset="0"/>
              </a:rPr>
              <a:t>&amp; photodetectors</a:t>
            </a:r>
          </a:p>
        </p:txBody>
      </p:sp>
      <p:sp>
        <p:nvSpPr>
          <p:cNvPr id="33805" name="Rectangle 13"/>
          <p:cNvSpPr>
            <a:spLocks/>
          </p:cNvSpPr>
          <p:nvPr/>
        </p:nvSpPr>
        <p:spPr bwMode="auto">
          <a:xfrm>
            <a:off x="7061787" y="3897131"/>
            <a:ext cx="1830034" cy="36788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 dirty="0">
                <a:solidFill>
                  <a:srgbClr val="009999"/>
                </a:solidFill>
                <a:latin typeface="Arial"/>
                <a:ea typeface="Comic Sans MS" charset="0"/>
                <a:cs typeface="Arial"/>
                <a:sym typeface="Comic Sans MS" charset="0"/>
              </a:rPr>
              <a:t>Optical fibers</a:t>
            </a:r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 flipH="1">
            <a:off x="6476998" y="4338740"/>
            <a:ext cx="665187" cy="842859"/>
          </a:xfrm>
          <a:prstGeom prst="line">
            <a:avLst/>
          </a:prstGeom>
          <a:noFill/>
          <a:ln w="38100" cap="flat">
            <a:solidFill>
              <a:srgbClr val="009999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808" name="Freeform 16"/>
          <p:cNvSpPr>
            <a:spLocks/>
          </p:cNvSpPr>
          <p:nvPr/>
        </p:nvSpPr>
        <p:spPr bwMode="auto">
          <a:xfrm>
            <a:off x="1669926" y="5105400"/>
            <a:ext cx="1530475" cy="457200"/>
          </a:xfrm>
          <a:custGeom>
            <a:avLst/>
            <a:gdLst/>
            <a:ahLst/>
            <a:cxnLst>
              <a:cxn ang="0">
                <a:pos x="21600" y="0"/>
              </a:cxn>
              <a:cxn ang="0">
                <a:pos x="15247" y="20463"/>
              </a:cxn>
              <a:cxn ang="0">
                <a:pos x="6353" y="6821"/>
              </a:cxn>
              <a:cxn ang="0">
                <a:pos x="0" y="10232"/>
              </a:cxn>
            </a:cxnLst>
            <a:rect l="0" t="0" r="r" b="b"/>
            <a:pathLst>
              <a:path w="21600" h="20463">
                <a:moveTo>
                  <a:pt x="21600" y="0"/>
                </a:moveTo>
                <a:cubicBezTo>
                  <a:pt x="19694" y="9663"/>
                  <a:pt x="17788" y="19326"/>
                  <a:pt x="15247" y="20463"/>
                </a:cubicBezTo>
                <a:cubicBezTo>
                  <a:pt x="12706" y="21600"/>
                  <a:pt x="8894" y="8526"/>
                  <a:pt x="6353" y="6821"/>
                </a:cubicBezTo>
                <a:cubicBezTo>
                  <a:pt x="3812" y="5116"/>
                  <a:pt x="1906" y="7674"/>
                  <a:pt x="0" y="10232"/>
                </a:cubicBezTo>
              </a:path>
            </a:pathLst>
          </a:cu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809" name="Freeform 17"/>
          <p:cNvSpPr>
            <a:spLocks/>
          </p:cNvSpPr>
          <p:nvPr/>
        </p:nvSpPr>
        <p:spPr bwMode="auto">
          <a:xfrm flipH="1">
            <a:off x="6172199" y="5181601"/>
            <a:ext cx="1412044" cy="312738"/>
          </a:xfrm>
          <a:custGeom>
            <a:avLst/>
            <a:gdLst/>
            <a:ahLst/>
            <a:cxnLst>
              <a:cxn ang="0">
                <a:pos x="21600" y="0"/>
              </a:cxn>
              <a:cxn ang="0">
                <a:pos x="15247" y="20463"/>
              </a:cxn>
              <a:cxn ang="0">
                <a:pos x="6353" y="6821"/>
              </a:cxn>
              <a:cxn ang="0">
                <a:pos x="0" y="10232"/>
              </a:cxn>
            </a:cxnLst>
            <a:rect l="0" t="0" r="r" b="b"/>
            <a:pathLst>
              <a:path w="21600" h="20463">
                <a:moveTo>
                  <a:pt x="21600" y="0"/>
                </a:moveTo>
                <a:cubicBezTo>
                  <a:pt x="19694" y="9663"/>
                  <a:pt x="17788" y="19326"/>
                  <a:pt x="15247" y="20463"/>
                </a:cubicBezTo>
                <a:cubicBezTo>
                  <a:pt x="12706" y="21600"/>
                  <a:pt x="8894" y="8526"/>
                  <a:pt x="6353" y="6821"/>
                </a:cubicBezTo>
                <a:cubicBezTo>
                  <a:pt x="3812" y="5116"/>
                  <a:pt x="1906" y="7674"/>
                  <a:pt x="0" y="10232"/>
                </a:cubicBezTo>
              </a:path>
            </a:pathLst>
          </a:cu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109" y="4431198"/>
            <a:ext cx="1389683" cy="1706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" name="Picture 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8021" y="4467868"/>
            <a:ext cx="1404193" cy="17245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" name="Rectangle 12"/>
          <p:cNvSpPr>
            <a:spLocks/>
          </p:cNvSpPr>
          <p:nvPr/>
        </p:nvSpPr>
        <p:spPr bwMode="auto">
          <a:xfrm>
            <a:off x="7142186" y="6119297"/>
            <a:ext cx="1832403" cy="51937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1700" b="1">
                <a:latin typeface="Arial"/>
                <a:ea typeface="Comic Sans MS" charset="0"/>
                <a:cs typeface="Arial"/>
                <a:sym typeface="Comic Sans MS" charset="0"/>
              </a:rPr>
              <a:t>Polarizing filters </a:t>
            </a:r>
          </a:p>
          <a:p>
            <a:pPr marL="39686"/>
            <a:r>
              <a:rPr lang="en-US" sz="1700" b="1">
                <a:latin typeface="Arial"/>
                <a:ea typeface="Comic Sans MS" charset="0"/>
                <a:cs typeface="Arial"/>
                <a:sym typeface="Comic Sans MS" charset="0"/>
              </a:rPr>
              <a:t>&amp; </a:t>
            </a:r>
            <a:r>
              <a:rPr lang="en-US" sz="1700" b="1" err="1">
                <a:latin typeface="Arial"/>
                <a:ea typeface="Comic Sans MS" charset="0"/>
                <a:cs typeface="Arial"/>
                <a:sym typeface="Comic Sans MS" charset="0"/>
              </a:rPr>
              <a:t>photodetectors</a:t>
            </a:r>
            <a:endParaRPr lang="en-US" sz="1700" b="1">
              <a:latin typeface="Arial"/>
              <a:ea typeface="Comic Sans MS" charset="0"/>
              <a:cs typeface="Arial"/>
              <a:sym typeface="Comic Sans MS" charset="0"/>
            </a:endParaRPr>
          </a:p>
        </p:txBody>
      </p:sp>
      <p:sp>
        <p:nvSpPr>
          <p:cNvPr id="24" name="Rectangle 1"/>
          <p:cNvSpPr txBox="1">
            <a:spLocks noChangeArrowheads="1"/>
          </p:cNvSpPr>
          <p:nvPr/>
        </p:nvSpPr>
        <p:spPr>
          <a:xfrm>
            <a:off x="281681" y="163824"/>
            <a:ext cx="8421704" cy="666079"/>
          </a:xfrm>
          <a:prstGeom prst="rect">
            <a:avLst/>
          </a:prstGeom>
          <a:ln>
            <a:noFill/>
          </a:ln>
        </p:spPr>
        <p:txBody>
          <a:bodyPr vert="horz" lIns="91440" tIns="45720" rIns="115598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2713"/>
            <a:endParaRPr lang="en-US" sz="3200" b="1">
              <a:latin typeface="Helvetica"/>
              <a:ea typeface="Helvetica" pitchFamily="-65" charset="0"/>
              <a:cs typeface="Helvetica"/>
              <a:sym typeface="Helvetica" pitchFamily="-65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28755" y="6007748"/>
            <a:ext cx="3686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2713"/>
            <a:r>
              <a:rPr lang="en-US" b="1">
                <a:solidFill>
                  <a:srgbClr val="FFFF00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DRA MALVERN – OXFORD 1991</a:t>
            </a:r>
          </a:p>
        </p:txBody>
      </p:sp>
      <p:sp>
        <p:nvSpPr>
          <p:cNvPr id="21" name="Rectangle 1"/>
          <p:cNvSpPr txBox="1">
            <a:spLocks noChangeArrowheads="1"/>
          </p:cNvSpPr>
          <p:nvPr/>
        </p:nvSpPr>
        <p:spPr>
          <a:xfrm>
            <a:off x="197556" y="151000"/>
            <a:ext cx="8385036" cy="678904"/>
          </a:xfrm>
          <a:prstGeom prst="rect">
            <a:avLst/>
          </a:prstGeom>
        </p:spPr>
        <p:txBody>
          <a:bodyPr vert="horz" lIns="91440" tIns="45720" rIns="115598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12713" algn="l"/>
            <a:r>
              <a:rPr lang="en-US" sz="3100" b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And all this can be demonstrated…</a:t>
            </a:r>
          </a:p>
        </p:txBody>
      </p:sp>
    </p:spTree>
    <p:extLst>
      <p:ext uri="{BB962C8B-B14F-4D97-AF65-F5344CB8AC3E}">
        <p14:creationId xmlns:p14="http://schemas.microsoft.com/office/powerpoint/2010/main" val="128696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5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GB" sz="3300" b="1" dirty="0">
                <a:solidFill>
                  <a:srgbClr val="4C4C4C"/>
                </a:solidFill>
                <a:latin typeface="Helvetica" pitchFamily="2" charset="0"/>
                <a:cs typeface="Arial"/>
              </a:rPr>
              <a:t>Thirty years later…</a:t>
            </a:r>
            <a:endParaRPr lang="en-US" sz="3300" b="1" dirty="0">
              <a:solidFill>
                <a:srgbClr val="4C4C4C"/>
              </a:solidFill>
              <a:latin typeface="Helvetica" pitchFamily="2" charset="0"/>
              <a:cs typeface="Arial"/>
              <a:sym typeface="Helvetica" pitchFamily="-65" charset="0"/>
            </a:endParaRPr>
          </a:p>
        </p:txBody>
      </p:sp>
      <p:sp>
        <p:nvSpPr>
          <p:cNvPr id="518157" name="Line 2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74E165-4FD3-314D-8872-D8C13E267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99" y="1044193"/>
            <a:ext cx="7748008" cy="4319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7C85C9-8441-A84F-A9D4-6845A78B5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819" y="5253896"/>
            <a:ext cx="3965181" cy="146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108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Autofit/>
          </a:bodyPr>
          <a:lstStyle/>
          <a:p>
            <a:pPr marL="79249" algn="l"/>
            <a:r>
              <a:rPr lang="en-US" sz="3000" b="1" dirty="0">
                <a:solidFill>
                  <a:srgbClr val="4C4C4C"/>
                </a:solidFill>
                <a:latin typeface="Helvetica" pitchFamily="2" charset="0"/>
                <a:cs typeface="Arial"/>
                <a:sym typeface="Helvetica" pitchFamily="-65" charset="0"/>
              </a:rPr>
              <a:t>Secure as long as…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9BFFF-8819-B421-205A-9C27B56798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9046" r="5190" b="57369"/>
          <a:stretch/>
        </p:blipFill>
        <p:spPr>
          <a:xfrm>
            <a:off x="858007" y="1379189"/>
            <a:ext cx="6927924" cy="1770568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393C83D-471E-532B-2F8B-044AC18BDF11}"/>
              </a:ext>
            </a:extLst>
          </p:cNvPr>
          <p:cNvSpPr/>
          <p:nvPr/>
        </p:nvSpPr>
        <p:spPr>
          <a:xfrm>
            <a:off x="858007" y="1033986"/>
            <a:ext cx="2431228" cy="22564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41BCE73-7E37-D7EE-25DF-85BDEC931466}"/>
              </a:ext>
            </a:extLst>
          </p:cNvPr>
          <p:cNvSpPr/>
          <p:nvPr/>
        </p:nvSpPr>
        <p:spPr>
          <a:xfrm>
            <a:off x="6007327" y="1031297"/>
            <a:ext cx="2431228" cy="22564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7261E2F-3886-2D02-D946-2137C1558112}"/>
              </a:ext>
            </a:extLst>
          </p:cNvPr>
          <p:cNvGrpSpPr/>
          <p:nvPr/>
        </p:nvGrpSpPr>
        <p:grpSpPr>
          <a:xfrm>
            <a:off x="1154481" y="5672076"/>
            <a:ext cx="6515721" cy="330398"/>
            <a:chOff x="1154482" y="4626710"/>
            <a:chExt cx="6515721" cy="330398"/>
          </a:xfrm>
        </p:grpSpPr>
        <p:sp>
          <p:nvSpPr>
            <p:cNvPr id="4" name="Rectangle 14">
              <a:extLst>
                <a:ext uri="{FF2B5EF4-FFF2-40B4-BE49-F238E27FC236}">
                  <a16:creationId xmlns:a16="http://schemas.microsoft.com/office/drawing/2014/main" id="{F18E035A-EEB4-6A6D-E35E-2B3398DFC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036" y="4626710"/>
              <a:ext cx="6078167" cy="3303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l"/>
              <a:r>
                <a:rPr lang="en-US" b="1" dirty="0">
                  <a:latin typeface="Helvetica" pitchFamily="2" charset="0"/>
                  <a:ea typeface="Helvetica" pitchFamily="-65" charset="0"/>
                  <a:cs typeface="Arial"/>
                  <a:sym typeface="Helvetica" pitchFamily="-65" charset="0"/>
                </a:rPr>
                <a:t>Alice’s and Bob’s labs are secure - no information leaks</a:t>
              </a:r>
            </a:p>
          </p:txBody>
        </p:sp>
        <p:sp>
          <p:nvSpPr>
            <p:cNvPr id="9" name="Oval 18">
              <a:extLst>
                <a:ext uri="{FF2B5EF4-FFF2-40B4-BE49-F238E27FC236}">
                  <a16:creationId xmlns:a16="http://schemas.microsoft.com/office/drawing/2014/main" id="{4C41B79D-6362-5763-DF85-EA64BA687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482" y="4684753"/>
              <a:ext cx="214313" cy="21431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sz="1266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87E6811-D1BE-0178-D812-A9AD8620E30F}"/>
              </a:ext>
            </a:extLst>
          </p:cNvPr>
          <p:cNvGrpSpPr/>
          <p:nvPr/>
        </p:nvGrpSpPr>
        <p:grpSpPr>
          <a:xfrm>
            <a:off x="1154481" y="4819551"/>
            <a:ext cx="6679407" cy="330398"/>
            <a:chOff x="1154481" y="5001742"/>
            <a:chExt cx="6679407" cy="330398"/>
          </a:xfrm>
        </p:grpSpPr>
        <p:sp>
          <p:nvSpPr>
            <p:cNvPr id="8" name="Rectangle 16">
              <a:extLst>
                <a:ext uri="{FF2B5EF4-FFF2-40B4-BE49-F238E27FC236}">
                  <a16:creationId xmlns:a16="http://schemas.microsoft.com/office/drawing/2014/main" id="{018ABD93-39BF-58C8-53F1-39D2E63BA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036" y="5001742"/>
              <a:ext cx="6241852" cy="3303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l"/>
              <a:r>
                <a:rPr lang="en-US" b="1" dirty="0">
                  <a:latin typeface="Helvetica" pitchFamily="2" charset="0"/>
                  <a:cs typeface="Arial"/>
                  <a:sym typeface="Helvetica" pitchFamily="-65" charset="0"/>
                </a:rPr>
                <a:t>Alice and Bob control and trust devices in their labs </a:t>
              </a:r>
            </a:p>
          </p:txBody>
        </p:sp>
        <p:sp>
          <p:nvSpPr>
            <p:cNvPr id="12" name="Oval 18">
              <a:extLst>
                <a:ext uri="{FF2B5EF4-FFF2-40B4-BE49-F238E27FC236}">
                  <a16:creationId xmlns:a16="http://schemas.microsoft.com/office/drawing/2014/main" id="{4F0ED25D-705B-8F23-ED02-823E1C795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481" y="5059785"/>
              <a:ext cx="214313" cy="21431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sz="1266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4952DB-74EF-FE13-EED6-6B39F5DFA882}"/>
              </a:ext>
            </a:extLst>
          </p:cNvPr>
          <p:cNvGrpSpPr/>
          <p:nvPr/>
        </p:nvGrpSpPr>
        <p:grpSpPr>
          <a:xfrm>
            <a:off x="1154481" y="5270580"/>
            <a:ext cx="7666789" cy="330398"/>
            <a:chOff x="1154481" y="5421192"/>
            <a:chExt cx="7666789" cy="330398"/>
          </a:xfrm>
        </p:grpSpPr>
        <p:sp>
          <p:nvSpPr>
            <p:cNvPr id="5" name="Rectangle 15">
              <a:extLst>
                <a:ext uri="{FF2B5EF4-FFF2-40B4-BE49-F238E27FC236}">
                  <a16:creationId xmlns:a16="http://schemas.microsoft.com/office/drawing/2014/main" id="{D550BA9E-80C6-8899-574F-9660B43F5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407" y="5421192"/>
              <a:ext cx="7235863" cy="3303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l"/>
              <a:r>
                <a:rPr lang="en-US" b="1" dirty="0">
                  <a:latin typeface="Helvetica" pitchFamily="2" charset="0"/>
                  <a:cs typeface="Arial"/>
                  <a:sym typeface="Helvetica" pitchFamily="-65" charset="0"/>
                </a:rPr>
                <a:t>Alice and Bob have “free will” and can choose their observables</a:t>
              </a:r>
            </a:p>
          </p:txBody>
        </p:sp>
        <p:sp>
          <p:nvSpPr>
            <p:cNvPr id="13" name="Oval 18">
              <a:extLst>
                <a:ext uri="{FF2B5EF4-FFF2-40B4-BE49-F238E27FC236}">
                  <a16:creationId xmlns:a16="http://schemas.microsoft.com/office/drawing/2014/main" id="{06E3A4D0-F292-EC8B-141F-0473749AC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481" y="5479235"/>
              <a:ext cx="214313" cy="21431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sz="1266"/>
            </a:p>
          </p:txBody>
        </p:sp>
      </p:grpSp>
      <p:sp>
        <p:nvSpPr>
          <p:cNvPr id="14" name="Oval 18">
            <a:extLst>
              <a:ext uri="{FF2B5EF4-FFF2-40B4-BE49-F238E27FC236}">
                <a16:creationId xmlns:a16="http://schemas.microsoft.com/office/drawing/2014/main" id="{7C3E7DCD-3F4F-252C-0005-88DD2F20F1DA}"/>
              </a:ext>
            </a:extLst>
          </p:cNvPr>
          <p:cNvSpPr>
            <a:spLocks/>
          </p:cNvSpPr>
          <p:nvPr/>
        </p:nvSpPr>
        <p:spPr bwMode="auto">
          <a:xfrm>
            <a:off x="1154481" y="4202368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B23334-DB20-1950-BFDA-3FBCCB30F81F}"/>
              </a:ext>
            </a:extLst>
          </p:cNvPr>
          <p:cNvSpPr>
            <a:spLocks/>
          </p:cNvSpPr>
          <p:nvPr/>
        </p:nvSpPr>
        <p:spPr bwMode="auto">
          <a:xfrm>
            <a:off x="1561288" y="4147789"/>
            <a:ext cx="6078167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b="1" dirty="0">
                <a:latin typeface="Helvetica" pitchFamily="2" charset="0"/>
                <a:ea typeface="Helvetica" pitchFamily="-65" charset="0"/>
                <a:cs typeface="Arial"/>
                <a:sym typeface="Helvetica" pitchFamily="-65" charset="0"/>
              </a:rPr>
              <a:t>Eve controls the source and distributes the key</a:t>
            </a:r>
          </a:p>
        </p:txBody>
      </p:sp>
    </p:spTree>
    <p:extLst>
      <p:ext uri="{BB962C8B-B14F-4D97-AF65-F5344CB8AC3E}">
        <p14:creationId xmlns:p14="http://schemas.microsoft.com/office/powerpoint/2010/main" val="8089300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2"/>
          <p:cNvSpPr/>
          <p:nvPr/>
        </p:nvSpPr>
        <p:spPr bwMode="auto">
          <a:xfrm>
            <a:off x="2508127" y="2099928"/>
            <a:ext cx="3392769" cy="3390079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006055" y="2597460"/>
            <a:ext cx="2396917" cy="2395017"/>
          </a:xfrm>
          <a:prstGeom prst="rect">
            <a:avLst/>
          </a:prstGeom>
          <a:solidFill>
            <a:schemeClr val="accent4">
              <a:alpha val="89000"/>
            </a:schemeClr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 rot="18900000">
            <a:off x="2495764" y="2087575"/>
            <a:ext cx="3417496" cy="341478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148739" y="1323602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555398" y="3728353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152606" y="6142792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1752861" y="3744201"/>
            <a:ext cx="106658" cy="106574"/>
          </a:xfrm>
          <a:prstGeom prst="ellipse">
            <a:avLst/>
          </a:prstGeom>
          <a:solidFill>
            <a:srgbClr val="008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8724" y="3580936"/>
            <a:ext cx="858114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700" b="1">
                <a:cs typeface="Arial"/>
              </a:rPr>
              <a:t>classical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3003" y="2200892"/>
            <a:ext cx="956602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700" b="1">
                <a:cs typeface="Arial"/>
              </a:rPr>
              <a:t>quantum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75240" y="6296046"/>
            <a:ext cx="4165420" cy="326530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1700" b="1" dirty="0">
                <a:latin typeface="Helvetica" pitchFamily="2" charset="0"/>
                <a:cs typeface="Arial"/>
              </a:rPr>
              <a:t>Polytope of non-signaling correlations 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7334751" y="2353919"/>
          <a:ext cx="1117328" cy="532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3400" imgH="254000" progId="Equation.DSMT4">
                  <p:embed/>
                </p:oleObj>
              </mc:Choice>
              <mc:Fallback>
                <p:oleObj name="Equation" r:id="rId2" imgW="533400" imgH="25400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751" y="2353919"/>
                        <a:ext cx="1117328" cy="5324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7324846" y="1726015"/>
          <a:ext cx="1515814" cy="55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900" imgH="266700" progId="Equation.DSMT4">
                  <p:embed/>
                </p:oleObj>
              </mc:Choice>
              <mc:Fallback>
                <p:oleObj name="Equation" r:id="rId4" imgW="723900" imgH="2667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4846" y="1726015"/>
                        <a:ext cx="1515814" cy="5592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7319222" y="1057944"/>
          <a:ext cx="1117328" cy="531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400" imgH="254000" progId="Equation.DSMT4">
                  <p:embed/>
                </p:oleObj>
              </mc:Choice>
              <mc:Fallback>
                <p:oleObj name="Equation" r:id="rId6" imgW="533400" imgH="2540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222" y="1057944"/>
                        <a:ext cx="1117328" cy="5313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>
            <a:cxnSpLocks/>
          </p:cNvCxnSpPr>
          <p:nvPr/>
        </p:nvCxnSpPr>
        <p:spPr bwMode="auto">
          <a:xfrm>
            <a:off x="1505415" y="1376889"/>
            <a:ext cx="5672380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cxnSpLocks/>
          </p:cNvCxnSpPr>
          <p:nvPr/>
        </p:nvCxnSpPr>
        <p:spPr bwMode="auto">
          <a:xfrm>
            <a:off x="1505415" y="2072629"/>
            <a:ext cx="5544742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>
            <a:cxnSpLocks/>
          </p:cNvCxnSpPr>
          <p:nvPr/>
        </p:nvCxnSpPr>
        <p:spPr bwMode="auto">
          <a:xfrm>
            <a:off x="1505415" y="2596090"/>
            <a:ext cx="5697142" cy="0"/>
          </a:xfrm>
          <a:prstGeom prst="line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Rectangle 1">
            <a:extLst>
              <a:ext uri="{FF2B5EF4-FFF2-40B4-BE49-F238E27FC236}">
                <a16:creationId xmlns:a16="http://schemas.microsoft.com/office/drawing/2014/main" id="{CBE31082-AB9E-00C5-F7FF-8626B530F2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016" y="185547"/>
            <a:ext cx="8831948" cy="671703"/>
          </a:xfrm>
        </p:spPr>
        <p:txBody>
          <a:bodyPr rIns="81277"/>
          <a:lstStyle/>
          <a:p>
            <a:pPr marL="79249" algn="l"/>
            <a:r>
              <a:rPr lang="en-US" sz="3000" b="1" dirty="0">
                <a:solidFill>
                  <a:srgbClr val="4C4C4C"/>
                </a:solidFill>
                <a:latin typeface="Helvetica" pitchFamily="2" charset="0"/>
                <a:cs typeface="Arial"/>
                <a:sym typeface="Helvetica" pitchFamily="-65" charset="0"/>
              </a:rPr>
              <a:t>(Maximal) violation of Bell’s inequalities is rigid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7C369C2-066C-88C1-BB54-9065934B51D3}"/>
              </a:ext>
            </a:extLst>
          </p:cNvPr>
          <p:cNvSpPr/>
          <p:nvPr/>
        </p:nvSpPr>
        <p:spPr bwMode="auto">
          <a:xfrm>
            <a:off x="4117974" y="2023089"/>
            <a:ext cx="154253" cy="154132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8519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ea typeface="Helvetica" pitchFamily="-65" charset="0"/>
                <a:cs typeface="Helvetica"/>
                <a:sym typeface="Helvetica" pitchFamily="-65" charset="0"/>
              </a:rPr>
              <a:t>At the mercy of Eve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29BFFF-8819-B421-205A-9C27B56798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7" r="4286"/>
          <a:stretch/>
        </p:blipFill>
        <p:spPr>
          <a:xfrm>
            <a:off x="205383" y="1486765"/>
            <a:ext cx="8526483" cy="41532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EE1873-8EA6-537E-48A8-465C26FDB40A}"/>
              </a:ext>
            </a:extLst>
          </p:cNvPr>
          <p:cNvSpPr txBox="1"/>
          <p:nvPr/>
        </p:nvSpPr>
        <p:spPr>
          <a:xfrm>
            <a:off x="5370617" y="6293617"/>
            <a:ext cx="3535877" cy="369332"/>
          </a:xfrm>
          <a:prstGeom prst="rect">
            <a:avLst/>
          </a:prstGeom>
          <a:solidFill>
            <a:srgbClr val="FFFABE"/>
          </a:solidFill>
        </p:spPr>
        <p:txBody>
          <a:bodyPr wrap="square">
            <a:spAutoFit/>
          </a:bodyPr>
          <a:lstStyle/>
          <a:p>
            <a:pPr algn="l"/>
            <a:r>
              <a:rPr lang="en-GB" b="0" i="0" dirty="0">
                <a:effectLst/>
                <a:latin typeface="Roboto" panose="020F0502020204030204" pitchFamily="34" charset="0"/>
              </a:rPr>
              <a:t>Courtesy </a:t>
            </a:r>
            <a:r>
              <a:rPr lang="en-GB" b="0" i="0" dirty="0" err="1">
                <a:effectLst/>
                <a:latin typeface="Roboto" panose="020F0502020204030204" pitchFamily="34" charset="0"/>
              </a:rPr>
              <a:t>Rotem</a:t>
            </a:r>
            <a:r>
              <a:rPr lang="en-GB" b="0" i="0" dirty="0">
                <a:effectLst/>
                <a:latin typeface="Roboto" panose="020F0502020204030204" pitchFamily="34" charset="0"/>
              </a:rPr>
              <a:t> </a:t>
            </a:r>
            <a:r>
              <a:rPr lang="en-GB" b="0" i="0" dirty="0" err="1">
                <a:effectLst/>
                <a:latin typeface="Roboto" panose="020F0502020204030204" pitchFamily="34" charset="0"/>
              </a:rPr>
              <a:t>Arnon</a:t>
            </a:r>
            <a:r>
              <a:rPr lang="en-GB" b="0" i="0" dirty="0">
                <a:effectLst/>
                <a:latin typeface="Roboto" panose="020F0502020204030204" pitchFamily="34" charset="0"/>
              </a:rPr>
              <a:t>-Friedman</a:t>
            </a:r>
          </a:p>
        </p:txBody>
      </p:sp>
    </p:spTree>
    <p:extLst>
      <p:ext uri="{BB962C8B-B14F-4D97-AF65-F5344CB8AC3E}">
        <p14:creationId xmlns:p14="http://schemas.microsoft.com/office/powerpoint/2010/main" val="13114429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5"/>
          <p:cNvSpPr>
            <a:spLocks/>
          </p:cNvSpPr>
          <p:nvPr/>
        </p:nvSpPr>
        <p:spPr bwMode="auto">
          <a:xfrm>
            <a:off x="2649531" y="1344675"/>
            <a:ext cx="3796495" cy="707399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sp>
        <p:nvSpPr>
          <p:cNvPr id="540691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3" name="AutoShape 25"/>
          <p:cNvSpPr>
            <a:spLocks/>
          </p:cNvSpPr>
          <p:nvPr/>
        </p:nvSpPr>
        <p:spPr bwMode="auto">
          <a:xfrm>
            <a:off x="163135" y="2401917"/>
            <a:ext cx="2421674" cy="3324478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23" y="2679207"/>
            <a:ext cx="1699653" cy="207457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578" y="2686526"/>
            <a:ext cx="1706837" cy="2083346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811486" y="5040847"/>
          <a:ext cx="1157510" cy="43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500" imgH="215900" progId="Equation.3">
                  <p:embed/>
                </p:oleObj>
              </mc:Choice>
              <mc:Fallback>
                <p:oleObj name="Equation" r:id="rId4" imgW="571500" imgH="215900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86" y="5040847"/>
                        <a:ext cx="1157510" cy="437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7228582" y="5010735"/>
          <a:ext cx="1157511" cy="43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500" imgH="215900" progId="Equation.3">
                  <p:embed/>
                </p:oleObj>
              </mc:Choice>
              <mc:Fallback>
                <p:oleObj name="Equation" r:id="rId6" imgW="571500" imgH="2159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8582" y="5010735"/>
                        <a:ext cx="1157511" cy="438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29"/>
          <p:cNvSpPr>
            <a:spLocks/>
          </p:cNvSpPr>
          <p:nvPr/>
        </p:nvSpPr>
        <p:spPr bwMode="auto">
          <a:xfrm>
            <a:off x="3950090" y="3192493"/>
            <a:ext cx="1196384" cy="3536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40" bIns="0">
            <a:prstTxWarp prst="textNoShape">
              <a:avLst/>
            </a:prstTxWarp>
          </a:bodyPr>
          <a:lstStyle/>
          <a:p>
            <a:pPr marL="40182" algn="ctr"/>
            <a:r>
              <a:rPr lang="en-US" sz="1687" b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EVE</a:t>
            </a:r>
          </a:p>
        </p:txBody>
      </p:sp>
      <p:sp>
        <p:nvSpPr>
          <p:cNvPr id="37" name="AutoShape 25"/>
          <p:cNvSpPr>
            <a:spLocks/>
          </p:cNvSpPr>
          <p:nvPr/>
        </p:nvSpPr>
        <p:spPr bwMode="auto">
          <a:xfrm>
            <a:off x="6521784" y="2369072"/>
            <a:ext cx="2421674" cy="3424298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graphicFrame>
        <p:nvGraphicFramePr>
          <p:cNvPr id="1162246" name="Object 6"/>
          <p:cNvGraphicFramePr>
            <a:graphicFrameLocks noChangeAspect="1"/>
          </p:cNvGraphicFramePr>
          <p:nvPr/>
        </p:nvGraphicFramePr>
        <p:xfrm>
          <a:off x="2693055" y="1477941"/>
          <a:ext cx="3537273" cy="35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25700" imgH="241300" progId="Equation.DSMT4">
                  <p:embed/>
                </p:oleObj>
              </mc:Choice>
              <mc:Fallback>
                <p:oleObj name="Equation" r:id="rId8" imgW="2425700" imgH="241300" progId="Equation.DSMT4">
                  <p:embed/>
                  <p:pic>
                    <p:nvPicPr>
                      <p:cNvPr id="1162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055" y="1477941"/>
                        <a:ext cx="3537273" cy="3527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hape 47"/>
          <p:cNvCxnSpPr>
            <a:stCxn id="49" idx="1"/>
            <a:endCxn id="18" idx="3"/>
          </p:cNvCxnSpPr>
          <p:nvPr/>
        </p:nvCxnSpPr>
        <p:spPr bwMode="auto">
          <a:xfrm rot="10800000">
            <a:off x="1797505" y="1694268"/>
            <a:ext cx="852026" cy="4106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hape 51"/>
          <p:cNvCxnSpPr>
            <a:stCxn id="49" idx="3"/>
            <a:endCxn id="51" idx="1"/>
          </p:cNvCxnSpPr>
          <p:nvPr/>
        </p:nvCxnSpPr>
        <p:spPr bwMode="auto">
          <a:xfrm flipV="1">
            <a:off x="6446025" y="1696797"/>
            <a:ext cx="739910" cy="1578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Rectangle 1"/>
          <p:cNvSpPr txBox="1">
            <a:spLocks noChangeArrowheads="1"/>
          </p:cNvSpPr>
          <p:nvPr/>
        </p:nvSpPr>
        <p:spPr bwMode="auto">
          <a:xfrm>
            <a:off x="250031" y="116086"/>
            <a:ext cx="8233172" cy="6607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9" tIns="35719" rIns="81280" bIns="35719" numCol="1" anchor="ctr" anchorCtr="0" compatLnSpc="1">
            <a:prstTxWarp prst="textNoShape">
              <a:avLst/>
            </a:prstTxWarp>
          </a:bodyPr>
          <a:lstStyle/>
          <a:p>
            <a:pPr marL="79249" defTabSz="6429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75" b="1" kern="0">
                <a:solidFill>
                  <a:srgbClr val="4C4C4C"/>
                </a:solidFill>
                <a:latin typeface="Helvetica" pitchFamily="-65" charset="0"/>
                <a:ea typeface="Helvetica" pitchFamily="-65" charset="0"/>
                <a:cs typeface="Helvetica" pitchFamily="-65" charset="0"/>
                <a:sym typeface="Helvetica" pitchFamily="-65" charset="0"/>
              </a:rPr>
              <a:t>Device independent </a:t>
            </a:r>
            <a:endParaRPr lang="en-US" sz="3375" b="1" kern="0">
              <a:solidFill>
                <a:srgbClr val="4C4C4C"/>
              </a:solidFill>
              <a:latin typeface="Helvetica" pitchFamily="-65" charset="0"/>
              <a:ea typeface="ヒラギノ角ゴ ProN W6" pitchFamily="-65" charset="-128"/>
              <a:cs typeface="ヒラギノ角ゴ ProN W6" pitchFamily="-65" charset="-128"/>
              <a:sym typeface="Helvetica" pitchFamily="-65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1015690" y="3348837"/>
            <a:ext cx="714331" cy="714333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2181" y="1049361"/>
            <a:ext cx="1225324" cy="1289815"/>
          </a:xfrm>
          <a:prstGeom prst="rect">
            <a:avLst/>
          </a:prstGeom>
        </p:spPr>
      </p:pic>
      <p:sp>
        <p:nvSpPr>
          <p:cNvPr id="26" name="Rectangle 28"/>
          <p:cNvSpPr>
            <a:spLocks/>
          </p:cNvSpPr>
          <p:nvPr/>
        </p:nvSpPr>
        <p:spPr bwMode="auto">
          <a:xfrm>
            <a:off x="6384338" y="3493882"/>
            <a:ext cx="279035" cy="393733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7835323" y="3192493"/>
            <a:ext cx="0" cy="993468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5935" y="1051889"/>
            <a:ext cx="1225324" cy="1289815"/>
          </a:xfrm>
          <a:prstGeom prst="rect">
            <a:avLst/>
          </a:prstGeom>
        </p:spPr>
      </p:pic>
      <p:sp>
        <p:nvSpPr>
          <p:cNvPr id="2" name="Oval Callout 1"/>
          <p:cNvSpPr/>
          <p:nvPr/>
        </p:nvSpPr>
        <p:spPr bwMode="auto">
          <a:xfrm>
            <a:off x="267875" y="2522739"/>
            <a:ext cx="2142994" cy="2355301"/>
          </a:xfrm>
          <a:prstGeom prst="wedgeEllipseCallout">
            <a:avLst>
              <a:gd name="adj1" fmla="val 148646"/>
              <a:gd name="adj2" fmla="val 105"/>
            </a:avLst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4" name="Oval Callout 33"/>
          <p:cNvSpPr/>
          <p:nvPr/>
        </p:nvSpPr>
        <p:spPr bwMode="auto">
          <a:xfrm flipH="1">
            <a:off x="6692398" y="2540596"/>
            <a:ext cx="2169776" cy="2321814"/>
          </a:xfrm>
          <a:prstGeom prst="wedgeEllipseCallout">
            <a:avLst>
              <a:gd name="adj1" fmla="val 148646"/>
              <a:gd name="adj2" fmla="val 105"/>
            </a:avLst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5" name="Rectangle 28"/>
          <p:cNvSpPr>
            <a:spLocks/>
          </p:cNvSpPr>
          <p:nvPr/>
        </p:nvSpPr>
        <p:spPr bwMode="auto">
          <a:xfrm>
            <a:off x="2451057" y="3511737"/>
            <a:ext cx="261170" cy="383998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5" name="Rectangle 14">
            <a:extLst>
              <a:ext uri="{FF2B5EF4-FFF2-40B4-BE49-F238E27FC236}">
                <a16:creationId xmlns:a16="http://schemas.microsoft.com/office/drawing/2014/main" id="{FFE38234-36DD-2944-BE40-F94FDE500EC1}"/>
              </a:ext>
            </a:extLst>
          </p:cNvPr>
          <p:cNvSpPr>
            <a:spLocks/>
          </p:cNvSpPr>
          <p:nvPr/>
        </p:nvSpPr>
        <p:spPr bwMode="auto">
          <a:xfrm>
            <a:off x="2075586" y="5778489"/>
            <a:ext cx="5581055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Alice’s and Bob’s labs are secure - no information leaks</a:t>
            </a: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B69C2A8B-C771-2C4D-A0A8-9D551E8E44D2}"/>
              </a:ext>
            </a:extLst>
          </p:cNvPr>
          <p:cNvSpPr>
            <a:spLocks/>
          </p:cNvSpPr>
          <p:nvPr/>
        </p:nvSpPr>
        <p:spPr bwMode="auto">
          <a:xfrm>
            <a:off x="2068958" y="6465391"/>
            <a:ext cx="6061249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 and Bob have free will and can choose their observables</a:t>
            </a: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7F49D43C-2BC9-7C46-AB02-BBC941736AD8}"/>
              </a:ext>
            </a:extLst>
          </p:cNvPr>
          <p:cNvSpPr>
            <a:spLocks/>
          </p:cNvSpPr>
          <p:nvPr/>
        </p:nvSpPr>
        <p:spPr bwMode="auto">
          <a:xfrm>
            <a:off x="2075586" y="6127395"/>
            <a:ext cx="6241852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 b="1">
                <a:ea typeface="Helvetica" pitchFamily="-65" charset="0"/>
                <a:cs typeface="Arial"/>
                <a:sym typeface="Helvetica" pitchFamily="-65" charset="0"/>
              </a:rPr>
              <a:t>Alice and Bob control and trust devices in their labs </a:t>
            </a:r>
          </a:p>
        </p:txBody>
      </p:sp>
      <p:sp>
        <p:nvSpPr>
          <p:cNvPr id="31" name="Oval 18">
            <a:extLst>
              <a:ext uri="{FF2B5EF4-FFF2-40B4-BE49-F238E27FC236}">
                <a16:creationId xmlns:a16="http://schemas.microsoft.com/office/drawing/2014/main" id="{C87E9777-E46C-2E4C-8BA0-4088780C4A17}"/>
              </a:ext>
            </a:extLst>
          </p:cNvPr>
          <p:cNvSpPr>
            <a:spLocks/>
          </p:cNvSpPr>
          <p:nvPr/>
        </p:nvSpPr>
        <p:spPr bwMode="auto">
          <a:xfrm>
            <a:off x="1638032" y="5867785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38" name="Oval 20">
            <a:extLst>
              <a:ext uri="{FF2B5EF4-FFF2-40B4-BE49-F238E27FC236}">
                <a16:creationId xmlns:a16="http://schemas.microsoft.com/office/drawing/2014/main" id="{82EB10B1-3D9D-F547-A22F-940C112907C1}"/>
              </a:ext>
            </a:extLst>
          </p:cNvPr>
          <p:cNvSpPr>
            <a:spLocks/>
          </p:cNvSpPr>
          <p:nvPr/>
        </p:nvSpPr>
        <p:spPr bwMode="auto">
          <a:xfrm>
            <a:off x="1638032" y="6527961"/>
            <a:ext cx="214313" cy="214313"/>
          </a:xfrm>
          <a:prstGeom prst="ellipse">
            <a:avLst/>
          </a:prstGeom>
          <a:solidFill>
            <a:srgbClr val="FF6666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40" name="Oval 20">
            <a:extLst>
              <a:ext uri="{FF2B5EF4-FFF2-40B4-BE49-F238E27FC236}">
                <a16:creationId xmlns:a16="http://schemas.microsoft.com/office/drawing/2014/main" id="{915DC806-59CC-FE4D-898E-D1D935B87EB3}"/>
              </a:ext>
            </a:extLst>
          </p:cNvPr>
          <p:cNvSpPr>
            <a:spLocks/>
          </p:cNvSpPr>
          <p:nvPr/>
        </p:nvSpPr>
        <p:spPr bwMode="auto">
          <a:xfrm>
            <a:off x="1644660" y="6177156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 dirty="0">
              <a:highlight>
                <a:srgbClr val="008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483636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ea typeface="Helvetica" pitchFamily="-65" charset="0"/>
                <a:cs typeface="Helvetica"/>
                <a:sym typeface="Helvetica" pitchFamily="-65" charset="0"/>
              </a:rPr>
              <a:t>Towards device-independent crypto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BF650D9-F82C-41A7-A49A-13AD7B0262D1}"/>
              </a:ext>
            </a:extLst>
          </p:cNvPr>
          <p:cNvGrpSpPr/>
          <p:nvPr/>
        </p:nvGrpSpPr>
        <p:grpSpPr>
          <a:xfrm>
            <a:off x="460067" y="1637028"/>
            <a:ext cx="8223865" cy="4180734"/>
            <a:chOff x="1080655" y="1137177"/>
            <a:chExt cx="6735095" cy="279355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0BB1286-DB9E-3C04-E349-5992DE72C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8249" y="1137177"/>
              <a:ext cx="6487501" cy="2702616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FC476A-D288-1CC1-2A21-632B11B6D901}"/>
                </a:ext>
              </a:extLst>
            </p:cNvPr>
            <p:cNvSpPr/>
            <p:nvPr/>
          </p:nvSpPr>
          <p:spPr>
            <a:xfrm>
              <a:off x="1080655" y="2327564"/>
              <a:ext cx="498763" cy="1603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C8FEA72-0AAE-D30D-0EC4-659FFC266B8B}"/>
              </a:ext>
            </a:extLst>
          </p:cNvPr>
          <p:cNvSpPr txBox="1"/>
          <p:nvPr/>
        </p:nvSpPr>
        <p:spPr>
          <a:xfrm>
            <a:off x="5168736" y="6174864"/>
            <a:ext cx="3535877" cy="369332"/>
          </a:xfrm>
          <a:prstGeom prst="rect">
            <a:avLst/>
          </a:prstGeom>
          <a:solidFill>
            <a:srgbClr val="FFFABE"/>
          </a:solidFill>
        </p:spPr>
        <p:txBody>
          <a:bodyPr wrap="square">
            <a:spAutoFit/>
          </a:bodyPr>
          <a:lstStyle/>
          <a:p>
            <a:pPr algn="l"/>
            <a:r>
              <a:rPr lang="en-GB" b="0" i="0" dirty="0">
                <a:effectLst/>
                <a:latin typeface="Roboto" panose="020F0502020204030204" pitchFamily="34" charset="0"/>
              </a:rPr>
              <a:t>Courtesy </a:t>
            </a:r>
            <a:r>
              <a:rPr lang="en-GB" b="0" i="0" dirty="0" err="1">
                <a:effectLst/>
                <a:latin typeface="Roboto" panose="020F0502020204030204" pitchFamily="34" charset="0"/>
              </a:rPr>
              <a:t>Rotem</a:t>
            </a:r>
            <a:r>
              <a:rPr lang="en-GB" b="0" i="0" dirty="0">
                <a:effectLst/>
                <a:latin typeface="Roboto" panose="020F0502020204030204" pitchFamily="34" charset="0"/>
              </a:rPr>
              <a:t> </a:t>
            </a:r>
            <a:r>
              <a:rPr lang="en-GB" b="0" i="0" dirty="0" err="1">
                <a:effectLst/>
                <a:latin typeface="Roboto" panose="020F0502020204030204" pitchFamily="34" charset="0"/>
              </a:rPr>
              <a:t>Arnon</a:t>
            </a:r>
            <a:r>
              <a:rPr lang="en-GB" b="0" i="0" dirty="0">
                <a:effectLst/>
                <a:latin typeface="Roboto" panose="020F0502020204030204" pitchFamily="34" charset="0"/>
              </a:rPr>
              <a:t>-Friedman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50E6AD-01A4-4FD6-1CB0-EAE53A3BBC13}"/>
              </a:ext>
            </a:extLst>
          </p:cNvPr>
          <p:cNvSpPr txBox="1"/>
          <p:nvPr/>
        </p:nvSpPr>
        <p:spPr>
          <a:xfrm>
            <a:off x="5298469" y="1251930"/>
            <a:ext cx="3276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A. </a:t>
            </a:r>
            <a:r>
              <a:rPr lang="en-US" sz="1200" dirty="0" err="1"/>
              <a:t>Acin</a:t>
            </a:r>
            <a:r>
              <a:rPr lang="en-US" sz="1200" dirty="0"/>
              <a:t>, N. Brunner, N. Gisin, S. </a:t>
            </a:r>
            <a:r>
              <a:rPr lang="en-US" sz="1200" dirty="0" err="1"/>
              <a:t>Massar</a:t>
            </a:r>
            <a:r>
              <a:rPr lang="en-US" sz="1200" dirty="0"/>
              <a:t>, V. </a:t>
            </a:r>
            <a:r>
              <a:rPr lang="en-US" sz="1200" dirty="0" err="1"/>
              <a:t>Scarani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9169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69441" y="1905630"/>
            <a:ext cx="6096000" cy="2325688"/>
            <a:chOff x="0" y="0"/>
            <a:chExt cx="3840" cy="1465"/>
          </a:xfrm>
        </p:grpSpPr>
        <p:sp>
          <p:nvSpPr>
            <p:cNvPr id="7171" name="Oval 3"/>
            <p:cNvSpPr>
              <a:spLocks/>
            </p:cNvSpPr>
            <p:nvPr/>
          </p:nvSpPr>
          <p:spPr bwMode="auto">
            <a:xfrm>
              <a:off x="0" y="0"/>
              <a:ext cx="432" cy="912"/>
            </a:xfrm>
            <a:prstGeom prst="ellipse">
              <a:avLst/>
            </a:prstGeom>
            <a:solidFill>
              <a:srgbClr val="996600"/>
            </a:solidFill>
            <a:ln w="127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2" name="Line 4"/>
            <p:cNvSpPr>
              <a:spLocks noChangeShapeType="1"/>
            </p:cNvSpPr>
            <p:nvPr/>
          </p:nvSpPr>
          <p:spPr bwMode="auto">
            <a:xfrm>
              <a:off x="192" y="0"/>
              <a:ext cx="3408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>
              <a:off x="768" y="912"/>
              <a:ext cx="2832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4" name="AutoShape 6"/>
            <p:cNvSpPr>
              <a:spLocks/>
            </p:cNvSpPr>
            <p:nvPr/>
          </p:nvSpPr>
          <p:spPr bwMode="auto">
            <a:xfrm>
              <a:off x="206" y="11"/>
              <a:ext cx="640" cy="1418"/>
            </a:xfrm>
            <a:custGeom>
              <a:avLst/>
              <a:gdLst/>
              <a:ahLst/>
              <a:cxnLst/>
              <a:rect l="0" t="0" r="r" b="b"/>
              <a:pathLst>
                <a:path w="21399" h="21434">
                  <a:moveTo>
                    <a:pt x="6119" y="11760"/>
                  </a:moveTo>
                  <a:cubicBezTo>
                    <a:pt x="5550" y="12470"/>
                    <a:pt x="5918" y="11987"/>
                    <a:pt x="5182" y="12999"/>
                  </a:cubicBezTo>
                  <a:cubicBezTo>
                    <a:pt x="5082" y="13135"/>
                    <a:pt x="4881" y="13407"/>
                    <a:pt x="4881" y="13407"/>
                  </a:cubicBezTo>
                  <a:cubicBezTo>
                    <a:pt x="4413" y="14692"/>
                    <a:pt x="3343" y="15901"/>
                    <a:pt x="2440" y="17141"/>
                  </a:cubicBezTo>
                  <a:cubicBezTo>
                    <a:pt x="1839" y="17987"/>
                    <a:pt x="1404" y="18834"/>
                    <a:pt x="0" y="19499"/>
                  </a:cubicBezTo>
                  <a:cubicBezTo>
                    <a:pt x="100" y="19635"/>
                    <a:pt x="66" y="19801"/>
                    <a:pt x="301" y="19907"/>
                  </a:cubicBezTo>
                  <a:cubicBezTo>
                    <a:pt x="535" y="20013"/>
                    <a:pt x="936" y="19968"/>
                    <a:pt x="1203" y="20043"/>
                  </a:cubicBezTo>
                  <a:cubicBezTo>
                    <a:pt x="3210" y="20572"/>
                    <a:pt x="-201" y="20104"/>
                    <a:pt x="3343" y="20466"/>
                  </a:cubicBezTo>
                  <a:cubicBezTo>
                    <a:pt x="4915" y="20935"/>
                    <a:pt x="6185" y="21147"/>
                    <a:pt x="7924" y="21434"/>
                  </a:cubicBezTo>
                  <a:cubicBezTo>
                    <a:pt x="10532" y="21298"/>
                    <a:pt x="13976" y="21600"/>
                    <a:pt x="15882" y="20738"/>
                  </a:cubicBezTo>
                  <a:cubicBezTo>
                    <a:pt x="16283" y="20179"/>
                    <a:pt x="16718" y="19635"/>
                    <a:pt x="17119" y="19076"/>
                  </a:cubicBezTo>
                  <a:cubicBezTo>
                    <a:pt x="16484" y="18214"/>
                    <a:pt x="16283" y="17519"/>
                    <a:pt x="16818" y="16597"/>
                  </a:cubicBezTo>
                  <a:cubicBezTo>
                    <a:pt x="16919" y="16431"/>
                    <a:pt x="17286" y="16325"/>
                    <a:pt x="17420" y="16174"/>
                  </a:cubicBezTo>
                  <a:cubicBezTo>
                    <a:pt x="17855" y="15720"/>
                    <a:pt x="18390" y="15025"/>
                    <a:pt x="18624" y="14511"/>
                  </a:cubicBezTo>
                  <a:cubicBezTo>
                    <a:pt x="19627" y="12455"/>
                    <a:pt x="20496" y="10369"/>
                    <a:pt x="21399" y="8298"/>
                  </a:cubicBezTo>
                  <a:cubicBezTo>
                    <a:pt x="21132" y="6636"/>
                    <a:pt x="21299" y="4913"/>
                    <a:pt x="20162" y="3325"/>
                  </a:cubicBezTo>
                  <a:cubicBezTo>
                    <a:pt x="19761" y="2751"/>
                    <a:pt x="19560" y="2222"/>
                    <a:pt x="18624" y="1799"/>
                  </a:cubicBezTo>
                  <a:cubicBezTo>
                    <a:pt x="18256" y="1315"/>
                    <a:pt x="17587" y="393"/>
                    <a:pt x="1681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5" name="AutoShape 7"/>
            <p:cNvSpPr>
              <a:spLocks/>
            </p:cNvSpPr>
            <p:nvPr/>
          </p:nvSpPr>
          <p:spPr bwMode="auto">
            <a:xfrm>
              <a:off x="1056" y="11"/>
              <a:ext cx="91" cy="8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4035" y="651"/>
                    <a:pt x="5459" y="1229"/>
                    <a:pt x="10919" y="1784"/>
                  </a:cubicBezTo>
                  <a:cubicBezTo>
                    <a:pt x="12343" y="2218"/>
                    <a:pt x="13767" y="2652"/>
                    <a:pt x="15191" y="3086"/>
                  </a:cubicBezTo>
                  <a:cubicBezTo>
                    <a:pt x="15903" y="3303"/>
                    <a:pt x="16615" y="3544"/>
                    <a:pt x="17327" y="3761"/>
                  </a:cubicBezTo>
                  <a:cubicBezTo>
                    <a:pt x="18040" y="3978"/>
                    <a:pt x="19464" y="4412"/>
                    <a:pt x="19464" y="4412"/>
                  </a:cubicBezTo>
                  <a:cubicBezTo>
                    <a:pt x="17565" y="6220"/>
                    <a:pt x="17327" y="7738"/>
                    <a:pt x="21600" y="9498"/>
                  </a:cubicBezTo>
                  <a:cubicBezTo>
                    <a:pt x="20176" y="10896"/>
                    <a:pt x="17802" y="11909"/>
                    <a:pt x="15191" y="13235"/>
                  </a:cubicBezTo>
                  <a:cubicBezTo>
                    <a:pt x="13767" y="14778"/>
                    <a:pt x="12580" y="16176"/>
                    <a:pt x="8782" y="17646"/>
                  </a:cubicBezTo>
                  <a:cubicBezTo>
                    <a:pt x="5459" y="18972"/>
                    <a:pt x="0" y="20202"/>
                    <a:pt x="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6" name="AutoShape 8"/>
            <p:cNvSpPr>
              <a:spLocks/>
            </p:cNvSpPr>
            <p:nvPr/>
          </p:nvSpPr>
          <p:spPr bwMode="auto">
            <a:xfrm>
              <a:off x="1321" y="11"/>
              <a:ext cx="227" cy="915"/>
            </a:xfrm>
            <a:custGeom>
              <a:avLst/>
              <a:gdLst/>
              <a:ahLst/>
              <a:cxnLst/>
              <a:rect l="0" t="0" r="r" b="b"/>
              <a:pathLst>
                <a:path w="20555" h="21600">
                  <a:moveTo>
                    <a:pt x="0" y="0"/>
                  </a:moveTo>
                  <a:cubicBezTo>
                    <a:pt x="2440" y="425"/>
                    <a:pt x="5061" y="614"/>
                    <a:pt x="7411" y="1086"/>
                  </a:cubicBezTo>
                  <a:cubicBezTo>
                    <a:pt x="9490" y="1511"/>
                    <a:pt x="10936" y="1983"/>
                    <a:pt x="13195" y="2384"/>
                  </a:cubicBezTo>
                  <a:cubicBezTo>
                    <a:pt x="14912" y="3022"/>
                    <a:pt x="15726" y="3659"/>
                    <a:pt x="17352" y="4320"/>
                  </a:cubicBezTo>
                  <a:cubicBezTo>
                    <a:pt x="17895" y="4745"/>
                    <a:pt x="18437" y="5193"/>
                    <a:pt x="18979" y="5618"/>
                  </a:cubicBezTo>
                  <a:cubicBezTo>
                    <a:pt x="19250" y="5831"/>
                    <a:pt x="19883" y="6279"/>
                    <a:pt x="19883" y="6279"/>
                  </a:cubicBezTo>
                  <a:cubicBezTo>
                    <a:pt x="21600" y="8970"/>
                    <a:pt x="19792" y="11638"/>
                    <a:pt x="17352" y="14258"/>
                  </a:cubicBezTo>
                  <a:cubicBezTo>
                    <a:pt x="15997" y="15722"/>
                    <a:pt x="15635" y="17115"/>
                    <a:pt x="12382" y="18366"/>
                  </a:cubicBezTo>
                  <a:cubicBezTo>
                    <a:pt x="11478" y="19074"/>
                    <a:pt x="10303" y="19546"/>
                    <a:pt x="8315" y="20089"/>
                  </a:cubicBezTo>
                  <a:cubicBezTo>
                    <a:pt x="7501" y="20679"/>
                    <a:pt x="6688" y="21151"/>
                    <a:pt x="4971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2223" y="3"/>
              <a:ext cx="129" cy="908"/>
              <a:chOff x="0" y="0"/>
              <a:chExt cx="129" cy="908"/>
            </a:xfrm>
          </p:grpSpPr>
          <p:sp>
            <p:nvSpPr>
              <p:cNvPr id="7178" name="AutoShape 10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79" name="AutoShape 11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655" y="0"/>
              <a:ext cx="129" cy="908"/>
              <a:chOff x="0" y="0"/>
              <a:chExt cx="129" cy="908"/>
            </a:xfrm>
          </p:grpSpPr>
          <p:sp>
            <p:nvSpPr>
              <p:cNvPr id="7181" name="AutoShape 13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82" name="AutoShape 14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3087" y="0"/>
              <a:ext cx="129" cy="908"/>
              <a:chOff x="0" y="0"/>
              <a:chExt cx="129" cy="908"/>
            </a:xfrm>
          </p:grpSpPr>
          <p:sp>
            <p:nvSpPr>
              <p:cNvPr id="7184" name="AutoShape 16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85" name="AutoShape 17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1872" y="0"/>
              <a:ext cx="129" cy="908"/>
              <a:chOff x="0" y="0"/>
              <a:chExt cx="129" cy="908"/>
            </a:xfrm>
          </p:grpSpPr>
          <p:sp>
            <p:nvSpPr>
              <p:cNvPr id="7187" name="AutoShape 19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88" name="AutoShape 20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7" name="Group 21"/>
            <p:cNvGrpSpPr>
              <a:grpSpLocks/>
            </p:cNvGrpSpPr>
            <p:nvPr/>
          </p:nvGrpSpPr>
          <p:grpSpPr bwMode="auto">
            <a:xfrm>
              <a:off x="3279" y="0"/>
              <a:ext cx="129" cy="908"/>
              <a:chOff x="0" y="0"/>
              <a:chExt cx="129" cy="908"/>
            </a:xfrm>
          </p:grpSpPr>
          <p:sp>
            <p:nvSpPr>
              <p:cNvPr id="7190" name="AutoShape 22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91" name="AutoShape 23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192" name="AutoShape 24"/>
            <p:cNvSpPr>
              <a:spLocks/>
            </p:cNvSpPr>
            <p:nvPr/>
          </p:nvSpPr>
          <p:spPr bwMode="auto">
            <a:xfrm>
              <a:off x="3314" y="917"/>
              <a:ext cx="494" cy="548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698"/>
                  </a:moveTo>
                  <a:cubicBezTo>
                    <a:pt x="612" y="4847"/>
                    <a:pt x="1006" y="8997"/>
                    <a:pt x="1618" y="13107"/>
                  </a:cubicBezTo>
                  <a:cubicBezTo>
                    <a:pt x="1793" y="14193"/>
                    <a:pt x="1618" y="15434"/>
                    <a:pt x="2405" y="16287"/>
                  </a:cubicBezTo>
                  <a:cubicBezTo>
                    <a:pt x="3279" y="17218"/>
                    <a:pt x="5247" y="17451"/>
                    <a:pt x="6428" y="17722"/>
                  </a:cubicBezTo>
                  <a:cubicBezTo>
                    <a:pt x="7215" y="18187"/>
                    <a:pt x="8002" y="18653"/>
                    <a:pt x="8789" y="19118"/>
                  </a:cubicBezTo>
                  <a:cubicBezTo>
                    <a:pt x="9095" y="19312"/>
                    <a:pt x="9270" y="19700"/>
                    <a:pt x="9619" y="19855"/>
                  </a:cubicBezTo>
                  <a:cubicBezTo>
                    <a:pt x="10538" y="20243"/>
                    <a:pt x="12505" y="20669"/>
                    <a:pt x="13598" y="20902"/>
                  </a:cubicBezTo>
                  <a:cubicBezTo>
                    <a:pt x="15347" y="20398"/>
                    <a:pt x="16659" y="20863"/>
                    <a:pt x="18408" y="21251"/>
                  </a:cubicBezTo>
                  <a:cubicBezTo>
                    <a:pt x="20026" y="21057"/>
                    <a:pt x="21600" y="21600"/>
                    <a:pt x="21600" y="19855"/>
                  </a:cubicBezTo>
                  <a:cubicBezTo>
                    <a:pt x="21600" y="18614"/>
                    <a:pt x="20332" y="17838"/>
                    <a:pt x="19589" y="16985"/>
                  </a:cubicBezTo>
                  <a:cubicBezTo>
                    <a:pt x="19020" y="16326"/>
                    <a:pt x="18539" y="15589"/>
                    <a:pt x="18015" y="14891"/>
                  </a:cubicBezTo>
                  <a:cubicBezTo>
                    <a:pt x="17752" y="14542"/>
                    <a:pt x="17184" y="13805"/>
                    <a:pt x="17184" y="13805"/>
                  </a:cubicBezTo>
                  <a:cubicBezTo>
                    <a:pt x="16615" y="12293"/>
                    <a:pt x="16222" y="10354"/>
                    <a:pt x="15610" y="8842"/>
                  </a:cubicBezTo>
                  <a:cubicBezTo>
                    <a:pt x="15129" y="7678"/>
                    <a:pt x="13773" y="7135"/>
                    <a:pt x="13205" y="6011"/>
                  </a:cubicBezTo>
                  <a:cubicBezTo>
                    <a:pt x="12680" y="5003"/>
                    <a:pt x="12418" y="3878"/>
                    <a:pt x="12024" y="2831"/>
                  </a:cubicBezTo>
                  <a:cubicBezTo>
                    <a:pt x="11893" y="2482"/>
                    <a:pt x="11587" y="1745"/>
                    <a:pt x="11587" y="1745"/>
                  </a:cubicBezTo>
                  <a:cubicBezTo>
                    <a:pt x="11849" y="1512"/>
                    <a:pt x="12199" y="1318"/>
                    <a:pt x="12418" y="1047"/>
                  </a:cubicBezTo>
                  <a:cubicBezTo>
                    <a:pt x="12636" y="737"/>
                    <a:pt x="12811" y="0"/>
                    <a:pt x="12811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93" name="AutoShape 25"/>
            <p:cNvSpPr>
              <a:spLocks/>
            </p:cNvSpPr>
            <p:nvPr/>
          </p:nvSpPr>
          <p:spPr bwMode="auto">
            <a:xfrm>
              <a:off x="3600" y="0"/>
              <a:ext cx="240" cy="91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1929" y="0"/>
                    <a:pt x="21600" y="4740"/>
                    <a:pt x="21600" y="10587"/>
                  </a:cubicBezTo>
                  <a:lnTo>
                    <a:pt x="21600" y="11013"/>
                  </a:lnTo>
                  <a:cubicBezTo>
                    <a:pt x="21600" y="16860"/>
                    <a:pt x="11929" y="21600"/>
                    <a:pt x="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3600" y="0"/>
              <a:ext cx="129" cy="908"/>
              <a:chOff x="0" y="0"/>
              <a:chExt cx="129" cy="908"/>
            </a:xfrm>
          </p:grpSpPr>
          <p:sp>
            <p:nvSpPr>
              <p:cNvPr id="7195" name="AutoShape 27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96" name="AutoShape 28"/>
              <p:cNvSpPr>
                <a:spLocks/>
              </p:cNvSpPr>
              <p:nvPr/>
            </p:nvSpPr>
            <p:spPr bwMode="auto">
              <a:xfrm>
                <a:off x="0" y="0"/>
                <a:ext cx="129" cy="90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11929" y="0"/>
                      <a:pt x="21600" y="4835"/>
                      <a:pt x="21600" y="10800"/>
                    </a:cubicBezTo>
                    <a:cubicBezTo>
                      <a:pt x="21600" y="16759"/>
                      <a:pt x="11947" y="21592"/>
                      <a:pt x="29" y="21600"/>
                    </a:cubicBezTo>
                    <a:lnTo>
                      <a:pt x="0" y="10800"/>
                    </a:lnTo>
                    <a:close/>
                    <a:moveTo>
                      <a:pt x="0" y="0"/>
                    </a:moveTo>
                  </a:path>
                </a:pathLst>
              </a:custGeom>
              <a:noFill/>
              <a:ln w="12700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29"/>
            <p:cNvGrpSpPr>
              <a:grpSpLocks/>
            </p:cNvGrpSpPr>
            <p:nvPr/>
          </p:nvGrpSpPr>
          <p:grpSpPr bwMode="auto">
            <a:xfrm>
              <a:off x="535" y="222"/>
              <a:ext cx="155" cy="173"/>
              <a:chOff x="0" y="0"/>
              <a:chExt cx="155" cy="173"/>
            </a:xfrm>
          </p:grpSpPr>
          <p:sp>
            <p:nvSpPr>
              <p:cNvPr id="7198" name="AutoShape 30"/>
              <p:cNvSpPr>
                <a:spLocks/>
              </p:cNvSpPr>
              <p:nvPr/>
            </p:nvSpPr>
            <p:spPr bwMode="auto">
              <a:xfrm>
                <a:off x="0" y="0"/>
                <a:ext cx="155" cy="17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975" y="14109"/>
                      <a:pt x="3345" y="7366"/>
                      <a:pt x="5017" y="0"/>
                    </a:cubicBezTo>
                    <a:cubicBezTo>
                      <a:pt x="6271" y="375"/>
                      <a:pt x="7804" y="375"/>
                      <a:pt x="8919" y="1124"/>
                    </a:cubicBezTo>
                    <a:cubicBezTo>
                      <a:pt x="10173" y="1998"/>
                      <a:pt x="10452" y="3371"/>
                      <a:pt x="11427" y="4495"/>
                    </a:cubicBezTo>
                    <a:cubicBezTo>
                      <a:pt x="13935" y="7366"/>
                      <a:pt x="16723" y="9364"/>
                      <a:pt x="19092" y="12486"/>
                    </a:cubicBezTo>
                    <a:cubicBezTo>
                      <a:pt x="19928" y="14733"/>
                      <a:pt x="21600" y="19353"/>
                      <a:pt x="21600" y="19353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99" name="AutoShape 31"/>
              <p:cNvSpPr>
                <a:spLocks/>
              </p:cNvSpPr>
              <p:nvPr/>
            </p:nvSpPr>
            <p:spPr bwMode="auto">
              <a:xfrm>
                <a:off x="18" y="99"/>
                <a:ext cx="119" cy="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16416">
                    <a:moveTo>
                      <a:pt x="0" y="16416"/>
                    </a:moveTo>
                    <a:cubicBezTo>
                      <a:pt x="11617" y="-2592"/>
                      <a:pt x="6716" y="-5184"/>
                      <a:pt x="14884" y="7776"/>
                    </a:cubicBezTo>
                    <a:cubicBezTo>
                      <a:pt x="17062" y="5184"/>
                      <a:pt x="21600" y="0"/>
                      <a:pt x="2160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200" name="AutoShape 32"/>
            <p:cNvSpPr>
              <a:spLocks/>
            </p:cNvSpPr>
            <p:nvPr/>
          </p:nvSpPr>
          <p:spPr bwMode="auto">
            <a:xfrm>
              <a:off x="855" y="213"/>
              <a:ext cx="192" cy="27"/>
            </a:xfrm>
            <a:custGeom>
              <a:avLst/>
              <a:gdLst/>
              <a:ahLst/>
              <a:cxnLst/>
              <a:rect l="0" t="0" r="r" b="b"/>
              <a:pathLst>
                <a:path w="21268" h="20829">
                  <a:moveTo>
                    <a:pt x="0" y="20829"/>
                  </a:moveTo>
                  <a:cubicBezTo>
                    <a:pt x="6978" y="16200"/>
                    <a:pt x="11852" y="14658"/>
                    <a:pt x="18166" y="0"/>
                  </a:cubicBezTo>
                  <a:cubicBezTo>
                    <a:pt x="21600" y="7715"/>
                    <a:pt x="21268" y="-771"/>
                    <a:pt x="21268" y="1388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1" name="AutoShape 33"/>
            <p:cNvSpPr>
              <a:spLocks/>
            </p:cNvSpPr>
            <p:nvPr/>
          </p:nvSpPr>
          <p:spPr bwMode="auto">
            <a:xfrm>
              <a:off x="965" y="231"/>
              <a:ext cx="54" cy="164"/>
            </a:xfrm>
            <a:custGeom>
              <a:avLst/>
              <a:gdLst/>
              <a:ahLst/>
              <a:cxnLst/>
              <a:rect l="0" t="0" r="r" b="b"/>
              <a:pathLst>
                <a:path w="20463" h="21600">
                  <a:moveTo>
                    <a:pt x="0" y="0"/>
                  </a:moveTo>
                  <a:cubicBezTo>
                    <a:pt x="7958" y="8561"/>
                    <a:pt x="2653" y="5137"/>
                    <a:pt x="13642" y="10800"/>
                  </a:cubicBezTo>
                  <a:cubicBezTo>
                    <a:pt x="15916" y="13171"/>
                    <a:pt x="18189" y="15673"/>
                    <a:pt x="20463" y="18044"/>
                  </a:cubicBezTo>
                  <a:cubicBezTo>
                    <a:pt x="21600" y="19229"/>
                    <a:pt x="17053" y="21600"/>
                    <a:pt x="17053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1230" y="203"/>
              <a:ext cx="219" cy="192"/>
              <a:chOff x="0" y="0"/>
              <a:chExt cx="219" cy="192"/>
            </a:xfrm>
          </p:grpSpPr>
          <p:sp>
            <p:nvSpPr>
              <p:cNvPr id="7203" name="AutoShape 35"/>
              <p:cNvSpPr>
                <a:spLocks/>
              </p:cNvSpPr>
              <p:nvPr/>
            </p:nvSpPr>
            <p:spPr bwMode="auto">
              <a:xfrm>
                <a:off x="0" y="0"/>
                <a:ext cx="219" cy="3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5326" y="11676"/>
                      <a:pt x="15682" y="21600"/>
                      <a:pt x="21600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04" name="AutoShape 36"/>
              <p:cNvSpPr>
                <a:spLocks/>
              </p:cNvSpPr>
              <p:nvPr/>
            </p:nvSpPr>
            <p:spPr bwMode="auto">
              <a:xfrm>
                <a:off x="109" y="46"/>
                <a:ext cx="19" cy="146"/>
              </a:xfrm>
              <a:custGeom>
                <a:avLst/>
                <a:gdLst/>
                <a:ahLst/>
                <a:cxnLst/>
                <a:rect l="0" t="0" r="r" b="b"/>
                <a:pathLst>
                  <a:path w="17100" h="21600">
                    <a:moveTo>
                      <a:pt x="17100" y="0"/>
                    </a:moveTo>
                    <a:cubicBezTo>
                      <a:pt x="8100" y="6214"/>
                      <a:pt x="-4500" y="11392"/>
                      <a:pt x="9000" y="17605"/>
                    </a:cubicBezTo>
                    <a:cubicBezTo>
                      <a:pt x="6300" y="18937"/>
                      <a:pt x="0" y="21600"/>
                      <a:pt x="0" y="2160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37"/>
            <p:cNvGrpSpPr>
              <a:grpSpLocks/>
            </p:cNvGrpSpPr>
            <p:nvPr/>
          </p:nvGrpSpPr>
          <p:grpSpPr bwMode="auto">
            <a:xfrm>
              <a:off x="1728" y="240"/>
              <a:ext cx="155" cy="173"/>
              <a:chOff x="0" y="0"/>
              <a:chExt cx="155" cy="173"/>
            </a:xfrm>
          </p:grpSpPr>
          <p:sp>
            <p:nvSpPr>
              <p:cNvPr id="7206" name="AutoShape 38"/>
              <p:cNvSpPr>
                <a:spLocks/>
              </p:cNvSpPr>
              <p:nvPr/>
            </p:nvSpPr>
            <p:spPr bwMode="auto">
              <a:xfrm>
                <a:off x="0" y="0"/>
                <a:ext cx="155" cy="17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975" y="14109"/>
                      <a:pt x="3345" y="7366"/>
                      <a:pt x="5017" y="0"/>
                    </a:cubicBezTo>
                    <a:cubicBezTo>
                      <a:pt x="6271" y="375"/>
                      <a:pt x="7804" y="375"/>
                      <a:pt x="8919" y="1124"/>
                    </a:cubicBezTo>
                    <a:cubicBezTo>
                      <a:pt x="10173" y="1998"/>
                      <a:pt x="10452" y="3371"/>
                      <a:pt x="11427" y="4495"/>
                    </a:cubicBezTo>
                    <a:cubicBezTo>
                      <a:pt x="13935" y="7366"/>
                      <a:pt x="16723" y="9364"/>
                      <a:pt x="19092" y="12486"/>
                    </a:cubicBezTo>
                    <a:cubicBezTo>
                      <a:pt x="19928" y="14733"/>
                      <a:pt x="21600" y="19353"/>
                      <a:pt x="21600" y="19353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07" name="AutoShape 39"/>
              <p:cNvSpPr>
                <a:spLocks/>
              </p:cNvSpPr>
              <p:nvPr/>
            </p:nvSpPr>
            <p:spPr bwMode="auto">
              <a:xfrm>
                <a:off x="18" y="99"/>
                <a:ext cx="119" cy="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16416">
                    <a:moveTo>
                      <a:pt x="0" y="16416"/>
                    </a:moveTo>
                    <a:cubicBezTo>
                      <a:pt x="11617" y="-2592"/>
                      <a:pt x="6716" y="-5184"/>
                      <a:pt x="14884" y="7776"/>
                    </a:cubicBezTo>
                    <a:cubicBezTo>
                      <a:pt x="17062" y="5184"/>
                      <a:pt x="21600" y="0"/>
                      <a:pt x="2160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208" name="AutoShape 40"/>
            <p:cNvSpPr>
              <a:spLocks/>
            </p:cNvSpPr>
            <p:nvPr/>
          </p:nvSpPr>
          <p:spPr bwMode="auto">
            <a:xfrm>
              <a:off x="2139" y="220"/>
              <a:ext cx="132" cy="203"/>
            </a:xfrm>
            <a:custGeom>
              <a:avLst/>
              <a:gdLst/>
              <a:ahLst/>
              <a:cxnLst/>
              <a:rect l="0" t="0" r="r" b="b"/>
              <a:pathLst>
                <a:path w="19652" h="19970">
                  <a:moveTo>
                    <a:pt x="15630" y="1754"/>
                  </a:moveTo>
                  <a:cubicBezTo>
                    <a:pt x="10416" y="-1630"/>
                    <a:pt x="5649" y="-137"/>
                    <a:pt x="1925" y="3546"/>
                  </a:cubicBezTo>
                  <a:cubicBezTo>
                    <a:pt x="-1948" y="11509"/>
                    <a:pt x="-1054" y="14993"/>
                    <a:pt x="10118" y="19970"/>
                  </a:cubicBezTo>
                  <a:cubicBezTo>
                    <a:pt x="14736" y="18975"/>
                    <a:pt x="16375" y="17581"/>
                    <a:pt x="19652" y="15391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9" name="AutoShape 41"/>
            <p:cNvSpPr>
              <a:spLocks/>
            </p:cNvSpPr>
            <p:nvPr/>
          </p:nvSpPr>
          <p:spPr bwMode="auto">
            <a:xfrm>
              <a:off x="2528" y="213"/>
              <a:ext cx="55" cy="21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8247" y="3189"/>
                    <a:pt x="10211" y="5657"/>
                    <a:pt x="14531" y="9360"/>
                  </a:cubicBezTo>
                  <a:cubicBezTo>
                    <a:pt x="16887" y="11211"/>
                    <a:pt x="21600" y="15017"/>
                    <a:pt x="21600" y="15017"/>
                  </a:cubicBezTo>
                  <a:cubicBezTo>
                    <a:pt x="17280" y="19646"/>
                    <a:pt x="18065" y="17486"/>
                    <a:pt x="18065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0" name="AutoShape 42"/>
            <p:cNvSpPr>
              <a:spLocks/>
            </p:cNvSpPr>
            <p:nvPr/>
          </p:nvSpPr>
          <p:spPr bwMode="auto">
            <a:xfrm>
              <a:off x="2574" y="184"/>
              <a:ext cx="87" cy="120"/>
            </a:xfrm>
            <a:custGeom>
              <a:avLst/>
              <a:gdLst/>
              <a:ahLst/>
              <a:cxnLst/>
              <a:rect l="0" t="0" r="r" b="b"/>
              <a:pathLst>
                <a:path w="18419" h="21069">
                  <a:moveTo>
                    <a:pt x="0" y="21069"/>
                  </a:moveTo>
                  <a:cubicBezTo>
                    <a:pt x="6202" y="17528"/>
                    <a:pt x="9410" y="14872"/>
                    <a:pt x="13687" y="9738"/>
                  </a:cubicBezTo>
                  <a:cubicBezTo>
                    <a:pt x="17750" y="-531"/>
                    <a:pt x="21600" y="0"/>
                    <a:pt x="15612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1" name="AutoShape 43"/>
            <p:cNvSpPr>
              <a:spLocks/>
            </p:cNvSpPr>
            <p:nvPr/>
          </p:nvSpPr>
          <p:spPr bwMode="auto">
            <a:xfrm>
              <a:off x="2574" y="304"/>
              <a:ext cx="114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4713" y="2400"/>
                    <a:pt x="9818" y="3200"/>
                    <a:pt x="14138" y="7200"/>
                  </a:cubicBezTo>
                  <a:cubicBezTo>
                    <a:pt x="17280" y="10400"/>
                    <a:pt x="21600" y="21600"/>
                    <a:pt x="2160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2" name="AutoShape 44"/>
            <p:cNvSpPr>
              <a:spLocks/>
            </p:cNvSpPr>
            <p:nvPr/>
          </p:nvSpPr>
          <p:spPr bwMode="auto">
            <a:xfrm>
              <a:off x="845" y="633"/>
              <a:ext cx="211" cy="23"/>
            </a:xfrm>
            <a:custGeom>
              <a:avLst/>
              <a:gdLst/>
              <a:ahLst/>
              <a:cxnLst/>
              <a:rect l="0" t="0" r="r" b="b"/>
              <a:pathLst>
                <a:path w="21600" h="15093">
                  <a:moveTo>
                    <a:pt x="0" y="2943"/>
                  </a:moveTo>
                  <a:cubicBezTo>
                    <a:pt x="4504" y="-6507"/>
                    <a:pt x="9520" y="9018"/>
                    <a:pt x="14127" y="15093"/>
                  </a:cubicBezTo>
                  <a:cubicBezTo>
                    <a:pt x="20269" y="8343"/>
                    <a:pt x="17812" y="9018"/>
                    <a:pt x="21600" y="9018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3" name="AutoShape 45"/>
            <p:cNvSpPr>
              <a:spLocks/>
            </p:cNvSpPr>
            <p:nvPr/>
          </p:nvSpPr>
          <p:spPr bwMode="auto">
            <a:xfrm>
              <a:off x="891" y="661"/>
              <a:ext cx="55" cy="182"/>
            </a:xfrm>
            <a:custGeom>
              <a:avLst/>
              <a:gdLst/>
              <a:ahLst/>
              <a:cxnLst/>
              <a:rect l="0" t="0" r="r" b="b"/>
              <a:pathLst>
                <a:path w="20842" h="21600">
                  <a:moveTo>
                    <a:pt x="20842" y="0"/>
                  </a:moveTo>
                  <a:cubicBezTo>
                    <a:pt x="18189" y="8189"/>
                    <a:pt x="21600" y="12818"/>
                    <a:pt x="3789" y="18396"/>
                  </a:cubicBezTo>
                  <a:cubicBezTo>
                    <a:pt x="2653" y="19464"/>
                    <a:pt x="0" y="21600"/>
                    <a:pt x="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4" name="AutoShape 46"/>
            <p:cNvSpPr>
              <a:spLocks/>
            </p:cNvSpPr>
            <p:nvPr/>
          </p:nvSpPr>
          <p:spPr bwMode="auto">
            <a:xfrm>
              <a:off x="1166" y="669"/>
              <a:ext cx="155" cy="156"/>
            </a:xfrm>
            <a:custGeom>
              <a:avLst/>
              <a:gdLst/>
              <a:ahLst/>
              <a:cxnLst/>
              <a:rect l="0" t="0" r="r" b="b"/>
              <a:pathLst>
                <a:path w="20415" h="21190">
                  <a:moveTo>
                    <a:pt x="13171" y="0"/>
                  </a:moveTo>
                  <a:cubicBezTo>
                    <a:pt x="5927" y="2461"/>
                    <a:pt x="2371" y="7519"/>
                    <a:pt x="0" y="14901"/>
                  </a:cubicBezTo>
                  <a:cubicBezTo>
                    <a:pt x="395" y="16132"/>
                    <a:pt x="132" y="17909"/>
                    <a:pt x="1185" y="18729"/>
                  </a:cubicBezTo>
                  <a:cubicBezTo>
                    <a:pt x="3293" y="20233"/>
                    <a:pt x="8429" y="21190"/>
                    <a:pt x="8429" y="21190"/>
                  </a:cubicBezTo>
                  <a:cubicBezTo>
                    <a:pt x="9615" y="20917"/>
                    <a:pt x="17517" y="19549"/>
                    <a:pt x="18044" y="18729"/>
                  </a:cubicBezTo>
                  <a:cubicBezTo>
                    <a:pt x="19493" y="16542"/>
                    <a:pt x="20415" y="11210"/>
                    <a:pt x="20415" y="11210"/>
                  </a:cubicBezTo>
                  <a:cubicBezTo>
                    <a:pt x="17780" y="0"/>
                    <a:pt x="21600" y="11074"/>
                    <a:pt x="15673" y="3691"/>
                  </a:cubicBezTo>
                  <a:cubicBezTo>
                    <a:pt x="12380" y="-410"/>
                    <a:pt x="16200" y="0"/>
                    <a:pt x="13171" y="0"/>
                  </a:cubicBezTo>
                  <a:close/>
                  <a:moveTo>
                    <a:pt x="13171" y="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5" name="AutoShape 47"/>
            <p:cNvSpPr>
              <a:spLocks/>
            </p:cNvSpPr>
            <p:nvPr/>
          </p:nvSpPr>
          <p:spPr bwMode="auto">
            <a:xfrm>
              <a:off x="1513" y="679"/>
              <a:ext cx="284" cy="20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7624"/>
                  </a:moveTo>
                  <a:cubicBezTo>
                    <a:pt x="2510" y="16764"/>
                    <a:pt x="2966" y="17087"/>
                    <a:pt x="4868" y="14722"/>
                  </a:cubicBezTo>
                  <a:cubicBezTo>
                    <a:pt x="6085" y="13218"/>
                    <a:pt x="8366" y="9779"/>
                    <a:pt x="8366" y="9779"/>
                  </a:cubicBezTo>
                  <a:cubicBezTo>
                    <a:pt x="10039" y="2579"/>
                    <a:pt x="9355" y="5910"/>
                    <a:pt x="10420" y="0"/>
                  </a:cubicBezTo>
                  <a:cubicBezTo>
                    <a:pt x="13310" y="3869"/>
                    <a:pt x="12777" y="7845"/>
                    <a:pt x="13234" y="13755"/>
                  </a:cubicBezTo>
                  <a:cubicBezTo>
                    <a:pt x="13918" y="13110"/>
                    <a:pt x="14679" y="12573"/>
                    <a:pt x="15287" y="11821"/>
                  </a:cubicBezTo>
                  <a:cubicBezTo>
                    <a:pt x="16504" y="10316"/>
                    <a:pt x="18786" y="6878"/>
                    <a:pt x="18786" y="6878"/>
                  </a:cubicBezTo>
                  <a:cubicBezTo>
                    <a:pt x="18938" y="6233"/>
                    <a:pt x="19927" y="967"/>
                    <a:pt x="20839" y="967"/>
                  </a:cubicBezTo>
                  <a:cubicBezTo>
                    <a:pt x="21600" y="967"/>
                    <a:pt x="21372" y="2901"/>
                    <a:pt x="21600" y="3869"/>
                  </a:cubicBezTo>
                  <a:cubicBezTo>
                    <a:pt x="21448" y="5588"/>
                    <a:pt x="20839" y="15582"/>
                    <a:pt x="19470" y="17624"/>
                  </a:cubicBezTo>
                  <a:cubicBezTo>
                    <a:pt x="17721" y="20203"/>
                    <a:pt x="18406" y="18806"/>
                    <a:pt x="17417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6" name="AutoShape 48"/>
            <p:cNvSpPr>
              <a:spLocks/>
            </p:cNvSpPr>
            <p:nvPr/>
          </p:nvSpPr>
          <p:spPr bwMode="auto">
            <a:xfrm>
              <a:off x="2031" y="651"/>
              <a:ext cx="174" cy="156"/>
            </a:xfrm>
            <a:custGeom>
              <a:avLst/>
              <a:gdLst/>
              <a:ahLst/>
              <a:cxnLst/>
              <a:rect l="0" t="0" r="r" b="b"/>
              <a:pathLst>
                <a:path w="18528" h="21600">
                  <a:moveTo>
                    <a:pt x="3272" y="2631"/>
                  </a:moveTo>
                  <a:cubicBezTo>
                    <a:pt x="-984" y="7754"/>
                    <a:pt x="-1197" y="16062"/>
                    <a:pt x="3272" y="21600"/>
                  </a:cubicBezTo>
                  <a:cubicBezTo>
                    <a:pt x="7528" y="20215"/>
                    <a:pt x="11784" y="19662"/>
                    <a:pt x="15934" y="17723"/>
                  </a:cubicBezTo>
                  <a:cubicBezTo>
                    <a:pt x="18381" y="13015"/>
                    <a:pt x="20403" y="7200"/>
                    <a:pt x="15934" y="2631"/>
                  </a:cubicBezTo>
                  <a:cubicBezTo>
                    <a:pt x="14338" y="969"/>
                    <a:pt x="11997" y="969"/>
                    <a:pt x="10082" y="0"/>
                  </a:cubicBezTo>
                  <a:cubicBezTo>
                    <a:pt x="3910" y="2769"/>
                    <a:pt x="6251" y="2631"/>
                    <a:pt x="3272" y="2631"/>
                  </a:cubicBezTo>
                  <a:close/>
                  <a:moveTo>
                    <a:pt x="3272" y="2631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7" name="AutoShape 49"/>
            <p:cNvSpPr>
              <a:spLocks/>
            </p:cNvSpPr>
            <p:nvPr/>
          </p:nvSpPr>
          <p:spPr bwMode="auto">
            <a:xfrm>
              <a:off x="2382" y="642"/>
              <a:ext cx="201" cy="211"/>
            </a:xfrm>
            <a:custGeom>
              <a:avLst/>
              <a:gdLst/>
              <a:ahLst/>
              <a:cxnLst/>
              <a:rect l="0" t="0" r="r" b="b"/>
              <a:pathLst>
                <a:path w="19970" h="21600">
                  <a:moveTo>
                    <a:pt x="0" y="18734"/>
                  </a:moveTo>
                  <a:cubicBezTo>
                    <a:pt x="2576" y="14639"/>
                    <a:pt x="3765" y="13513"/>
                    <a:pt x="5450" y="8497"/>
                  </a:cubicBezTo>
                  <a:cubicBezTo>
                    <a:pt x="6143" y="6347"/>
                    <a:pt x="5846" y="3685"/>
                    <a:pt x="7233" y="1945"/>
                  </a:cubicBezTo>
                  <a:cubicBezTo>
                    <a:pt x="7728" y="1331"/>
                    <a:pt x="13475" y="0"/>
                    <a:pt x="13574" y="0"/>
                  </a:cubicBezTo>
                  <a:cubicBezTo>
                    <a:pt x="18628" y="1331"/>
                    <a:pt x="21600" y="409"/>
                    <a:pt x="19024" y="7473"/>
                  </a:cubicBezTo>
                  <a:cubicBezTo>
                    <a:pt x="18132" y="10032"/>
                    <a:pt x="13178" y="10749"/>
                    <a:pt x="11791" y="11261"/>
                  </a:cubicBezTo>
                  <a:cubicBezTo>
                    <a:pt x="10899" y="11568"/>
                    <a:pt x="9017" y="12182"/>
                    <a:pt x="9017" y="12182"/>
                  </a:cubicBezTo>
                  <a:cubicBezTo>
                    <a:pt x="10602" y="17198"/>
                    <a:pt x="9116" y="14127"/>
                    <a:pt x="14466" y="19655"/>
                  </a:cubicBezTo>
                  <a:cubicBezTo>
                    <a:pt x="15061" y="20269"/>
                    <a:pt x="16250" y="21600"/>
                    <a:pt x="1625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8" name="AutoShape 50"/>
            <p:cNvSpPr>
              <a:spLocks/>
            </p:cNvSpPr>
            <p:nvPr/>
          </p:nvSpPr>
          <p:spPr bwMode="auto">
            <a:xfrm>
              <a:off x="2830" y="569"/>
              <a:ext cx="189" cy="256"/>
            </a:xfrm>
            <a:custGeom>
              <a:avLst/>
              <a:gdLst/>
              <a:ahLst/>
              <a:cxnLst/>
              <a:rect l="0" t="0" r="r" b="b"/>
              <a:pathLst>
                <a:path w="20954" h="21600">
                  <a:moveTo>
                    <a:pt x="0" y="21600"/>
                  </a:moveTo>
                  <a:cubicBezTo>
                    <a:pt x="665" y="16200"/>
                    <a:pt x="1883" y="11475"/>
                    <a:pt x="2991" y="6159"/>
                  </a:cubicBezTo>
                  <a:cubicBezTo>
                    <a:pt x="2437" y="4978"/>
                    <a:pt x="775" y="2700"/>
                    <a:pt x="2991" y="1519"/>
                  </a:cubicBezTo>
                  <a:cubicBezTo>
                    <a:pt x="4763" y="591"/>
                    <a:pt x="9083" y="0"/>
                    <a:pt x="9083" y="0"/>
                  </a:cubicBezTo>
                  <a:cubicBezTo>
                    <a:pt x="16615" y="1856"/>
                    <a:pt x="14289" y="1688"/>
                    <a:pt x="20271" y="4641"/>
                  </a:cubicBezTo>
                  <a:cubicBezTo>
                    <a:pt x="21600" y="7594"/>
                    <a:pt x="21489" y="9366"/>
                    <a:pt x="17169" y="10800"/>
                  </a:cubicBezTo>
                  <a:cubicBezTo>
                    <a:pt x="15175" y="11475"/>
                    <a:pt x="11077" y="12319"/>
                    <a:pt x="11077" y="12319"/>
                  </a:cubicBezTo>
                  <a:cubicBezTo>
                    <a:pt x="7200" y="15441"/>
                    <a:pt x="11188" y="13163"/>
                    <a:pt x="6092" y="13163"/>
                  </a:cubicBezTo>
                  <a:cubicBezTo>
                    <a:pt x="4985" y="13163"/>
                    <a:pt x="3988" y="13669"/>
                    <a:pt x="2991" y="13922"/>
                  </a:cubicBezTo>
                  <a:cubicBezTo>
                    <a:pt x="5317" y="16622"/>
                    <a:pt x="7200" y="17466"/>
                    <a:pt x="11077" y="18563"/>
                  </a:cubicBezTo>
                  <a:cubicBezTo>
                    <a:pt x="13403" y="20166"/>
                    <a:pt x="15397" y="20588"/>
                    <a:pt x="18166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19" name="AutoShape 51"/>
            <p:cNvSpPr>
              <a:spLocks/>
            </p:cNvSpPr>
            <p:nvPr/>
          </p:nvSpPr>
          <p:spPr bwMode="auto">
            <a:xfrm>
              <a:off x="3230" y="624"/>
              <a:ext cx="117" cy="192"/>
            </a:xfrm>
            <a:custGeom>
              <a:avLst/>
              <a:gdLst/>
              <a:ahLst/>
              <a:cxnLst/>
              <a:rect l="0" t="0" r="r" b="b"/>
              <a:pathLst>
                <a:path w="17188" h="21600">
                  <a:moveTo>
                    <a:pt x="2314" y="0"/>
                  </a:moveTo>
                  <a:cubicBezTo>
                    <a:pt x="-2387" y="8597"/>
                    <a:pt x="-484" y="15045"/>
                    <a:pt x="6343" y="21600"/>
                  </a:cubicBezTo>
                  <a:cubicBezTo>
                    <a:pt x="8357" y="20955"/>
                    <a:pt x="10483" y="20310"/>
                    <a:pt x="12498" y="19666"/>
                  </a:cubicBezTo>
                  <a:cubicBezTo>
                    <a:pt x="13505" y="19343"/>
                    <a:pt x="15520" y="18699"/>
                    <a:pt x="15520" y="18699"/>
                  </a:cubicBezTo>
                  <a:cubicBezTo>
                    <a:pt x="19213" y="15152"/>
                    <a:pt x="16527" y="16227"/>
                    <a:pt x="13505" y="11821"/>
                  </a:cubicBezTo>
                  <a:cubicBezTo>
                    <a:pt x="10931" y="4191"/>
                    <a:pt x="10483" y="3116"/>
                    <a:pt x="2314" y="0"/>
                  </a:cubicBezTo>
                  <a:close/>
                  <a:moveTo>
                    <a:pt x="2314" y="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20" name="AutoShape 52"/>
            <p:cNvSpPr>
              <a:spLocks/>
            </p:cNvSpPr>
            <p:nvPr/>
          </p:nvSpPr>
          <p:spPr bwMode="auto">
            <a:xfrm>
              <a:off x="3404" y="587"/>
              <a:ext cx="230" cy="285"/>
            </a:xfrm>
            <a:custGeom>
              <a:avLst/>
              <a:gdLst/>
              <a:ahLst/>
              <a:cxnLst/>
              <a:rect l="0" t="0" r="r" b="b"/>
              <a:pathLst>
                <a:path w="21072" h="21080">
                  <a:moveTo>
                    <a:pt x="2518" y="0"/>
                  </a:moveTo>
                  <a:cubicBezTo>
                    <a:pt x="4549" y="6829"/>
                    <a:pt x="3903" y="3414"/>
                    <a:pt x="2518" y="16330"/>
                  </a:cubicBezTo>
                  <a:cubicBezTo>
                    <a:pt x="2426" y="16998"/>
                    <a:pt x="2149" y="17740"/>
                    <a:pt x="1687" y="18334"/>
                  </a:cubicBezTo>
                  <a:cubicBezTo>
                    <a:pt x="1318" y="18928"/>
                    <a:pt x="-528" y="19299"/>
                    <a:pt x="26" y="19744"/>
                  </a:cubicBezTo>
                  <a:cubicBezTo>
                    <a:pt x="580" y="20190"/>
                    <a:pt x="5103" y="17666"/>
                    <a:pt x="5103" y="17666"/>
                  </a:cubicBezTo>
                  <a:cubicBezTo>
                    <a:pt x="6764" y="15662"/>
                    <a:pt x="8334" y="14474"/>
                    <a:pt x="9257" y="12247"/>
                  </a:cubicBezTo>
                  <a:cubicBezTo>
                    <a:pt x="10641" y="15513"/>
                    <a:pt x="10457" y="14103"/>
                    <a:pt x="9257" y="19002"/>
                  </a:cubicBezTo>
                  <a:cubicBezTo>
                    <a:pt x="9072" y="19744"/>
                    <a:pt x="7595" y="20784"/>
                    <a:pt x="8426" y="21080"/>
                  </a:cubicBezTo>
                  <a:cubicBezTo>
                    <a:pt x="9718" y="21600"/>
                    <a:pt x="11287" y="20635"/>
                    <a:pt x="12672" y="20412"/>
                  </a:cubicBezTo>
                  <a:cubicBezTo>
                    <a:pt x="14518" y="18854"/>
                    <a:pt x="15810" y="17146"/>
                    <a:pt x="17749" y="15662"/>
                  </a:cubicBezTo>
                  <a:cubicBezTo>
                    <a:pt x="19134" y="12322"/>
                    <a:pt x="21072" y="9056"/>
                    <a:pt x="21072" y="549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21" name="Line 53"/>
            <p:cNvSpPr>
              <a:spLocks noChangeShapeType="1"/>
            </p:cNvSpPr>
            <p:nvPr/>
          </p:nvSpPr>
          <p:spPr bwMode="auto">
            <a:xfrm>
              <a:off x="192" y="912"/>
              <a:ext cx="14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222" name="Rectangle 54"/>
          <p:cNvSpPr>
            <a:spLocks/>
          </p:cNvSpPr>
          <p:nvPr/>
        </p:nvSpPr>
        <p:spPr bwMode="auto">
          <a:xfrm>
            <a:off x="228600" y="5181600"/>
            <a:ext cx="8686800" cy="6858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2" name="Group 55"/>
          <p:cNvGrpSpPr>
            <a:grpSpLocks/>
          </p:cNvGrpSpPr>
          <p:nvPr/>
        </p:nvGrpSpPr>
        <p:grpSpPr bwMode="auto">
          <a:xfrm>
            <a:off x="431801" y="5283201"/>
            <a:ext cx="304800" cy="333375"/>
            <a:chOff x="0" y="0"/>
            <a:chExt cx="192" cy="210"/>
          </a:xfrm>
        </p:grpSpPr>
        <p:sp>
          <p:nvSpPr>
            <p:cNvPr id="7224" name="AutoShape 56"/>
            <p:cNvSpPr>
              <a:spLocks/>
            </p:cNvSpPr>
            <p:nvPr/>
          </p:nvSpPr>
          <p:spPr bwMode="auto">
            <a:xfrm>
              <a:off x="0" y="0"/>
              <a:ext cx="192" cy="21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" y="0"/>
                  </a:moveTo>
                  <a:cubicBezTo>
                    <a:pt x="3488" y="1234"/>
                    <a:pt x="4388" y="2983"/>
                    <a:pt x="6188" y="3806"/>
                  </a:cubicBezTo>
                  <a:cubicBezTo>
                    <a:pt x="8100" y="4731"/>
                    <a:pt x="12375" y="5657"/>
                    <a:pt x="12375" y="5657"/>
                  </a:cubicBezTo>
                  <a:cubicBezTo>
                    <a:pt x="19463" y="9874"/>
                    <a:pt x="16200" y="8537"/>
                    <a:pt x="21600" y="10389"/>
                  </a:cubicBezTo>
                  <a:cubicBezTo>
                    <a:pt x="17213" y="14400"/>
                    <a:pt x="20363" y="12446"/>
                    <a:pt x="14400" y="14091"/>
                  </a:cubicBezTo>
                  <a:cubicBezTo>
                    <a:pt x="12263" y="14606"/>
                    <a:pt x="8213" y="15943"/>
                    <a:pt x="8213" y="15943"/>
                  </a:cubicBezTo>
                  <a:cubicBezTo>
                    <a:pt x="7538" y="16560"/>
                    <a:pt x="6975" y="17383"/>
                    <a:pt x="6188" y="17897"/>
                  </a:cubicBezTo>
                  <a:cubicBezTo>
                    <a:pt x="4275" y="19029"/>
                    <a:pt x="0" y="18720"/>
                    <a:pt x="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25" name="AutoShape 57"/>
            <p:cNvSpPr>
              <a:spLocks/>
            </p:cNvSpPr>
            <p:nvPr/>
          </p:nvSpPr>
          <p:spPr bwMode="auto">
            <a:xfrm>
              <a:off x="64" y="37"/>
              <a:ext cx="24" cy="118"/>
            </a:xfrm>
            <a:custGeom>
              <a:avLst/>
              <a:gdLst/>
              <a:ahLst/>
              <a:cxnLst/>
              <a:rect l="0" t="0" r="r" b="b"/>
              <a:pathLst>
                <a:path w="13113" h="21600">
                  <a:moveTo>
                    <a:pt x="4741" y="21600"/>
                  </a:moveTo>
                  <a:cubicBezTo>
                    <a:pt x="3161" y="19953"/>
                    <a:pt x="-527" y="18305"/>
                    <a:pt x="0" y="16658"/>
                  </a:cubicBezTo>
                  <a:cubicBezTo>
                    <a:pt x="1580" y="12081"/>
                    <a:pt x="21073" y="4027"/>
                    <a:pt x="948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226" name="AutoShape 58"/>
          <p:cNvSpPr>
            <a:spLocks/>
          </p:cNvSpPr>
          <p:nvPr/>
        </p:nvSpPr>
        <p:spPr bwMode="auto">
          <a:xfrm>
            <a:off x="925514" y="5351464"/>
            <a:ext cx="319087" cy="250825"/>
          </a:xfrm>
          <a:custGeom>
            <a:avLst/>
            <a:gdLst/>
            <a:ahLst/>
            <a:cxnLst/>
            <a:rect l="0" t="0" r="r" b="b"/>
            <a:pathLst>
              <a:path w="21600" h="20457">
                <a:moveTo>
                  <a:pt x="0" y="7366"/>
                </a:moveTo>
                <a:cubicBezTo>
                  <a:pt x="6340" y="8937"/>
                  <a:pt x="9027" y="9722"/>
                  <a:pt x="15690" y="8544"/>
                </a:cubicBezTo>
                <a:cubicBezTo>
                  <a:pt x="21278" y="6319"/>
                  <a:pt x="17624" y="9068"/>
                  <a:pt x="17624" y="166"/>
                </a:cubicBezTo>
                <a:cubicBezTo>
                  <a:pt x="17624" y="-1143"/>
                  <a:pt x="18376" y="2522"/>
                  <a:pt x="18699" y="3701"/>
                </a:cubicBezTo>
                <a:cubicBezTo>
                  <a:pt x="19128" y="5272"/>
                  <a:pt x="19343" y="6973"/>
                  <a:pt x="19666" y="8544"/>
                </a:cubicBezTo>
                <a:cubicBezTo>
                  <a:pt x="20633" y="12602"/>
                  <a:pt x="21600" y="16137"/>
                  <a:pt x="21600" y="20457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27" name="AutoShape 59"/>
          <p:cNvSpPr>
            <a:spLocks/>
          </p:cNvSpPr>
          <p:nvPr/>
        </p:nvSpPr>
        <p:spPr bwMode="auto">
          <a:xfrm>
            <a:off x="1524000" y="5345114"/>
            <a:ext cx="319088" cy="250825"/>
          </a:xfrm>
          <a:custGeom>
            <a:avLst/>
            <a:gdLst/>
            <a:ahLst/>
            <a:cxnLst/>
            <a:rect l="0" t="0" r="r" b="b"/>
            <a:pathLst>
              <a:path w="21600" h="20457">
                <a:moveTo>
                  <a:pt x="0" y="7366"/>
                </a:moveTo>
                <a:cubicBezTo>
                  <a:pt x="6340" y="8937"/>
                  <a:pt x="9027" y="9722"/>
                  <a:pt x="15690" y="8544"/>
                </a:cubicBezTo>
                <a:cubicBezTo>
                  <a:pt x="21278" y="6319"/>
                  <a:pt x="17624" y="9068"/>
                  <a:pt x="17624" y="166"/>
                </a:cubicBezTo>
                <a:cubicBezTo>
                  <a:pt x="17624" y="-1143"/>
                  <a:pt x="18376" y="2522"/>
                  <a:pt x="18699" y="3701"/>
                </a:cubicBezTo>
                <a:cubicBezTo>
                  <a:pt x="19128" y="5272"/>
                  <a:pt x="19343" y="6973"/>
                  <a:pt x="19666" y="8544"/>
                </a:cubicBezTo>
                <a:cubicBezTo>
                  <a:pt x="20633" y="12602"/>
                  <a:pt x="21600" y="16137"/>
                  <a:pt x="21600" y="20457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28" name="AutoShape 60"/>
          <p:cNvSpPr>
            <a:spLocks/>
          </p:cNvSpPr>
          <p:nvPr/>
        </p:nvSpPr>
        <p:spPr bwMode="auto">
          <a:xfrm>
            <a:off x="4432300" y="5334000"/>
            <a:ext cx="396875" cy="246063"/>
          </a:xfrm>
          <a:custGeom>
            <a:avLst/>
            <a:gdLst/>
            <a:ahLst/>
            <a:cxnLst/>
            <a:rect l="0" t="0" r="r" b="b"/>
            <a:pathLst>
              <a:path w="20428" h="21325">
                <a:moveTo>
                  <a:pt x="15192" y="0"/>
                </a:moveTo>
                <a:cubicBezTo>
                  <a:pt x="9628" y="825"/>
                  <a:pt x="6110" y="138"/>
                  <a:pt x="1692" y="4953"/>
                </a:cubicBezTo>
                <a:cubicBezTo>
                  <a:pt x="1201" y="7429"/>
                  <a:pt x="-681" y="10318"/>
                  <a:pt x="219" y="12520"/>
                </a:cubicBezTo>
                <a:cubicBezTo>
                  <a:pt x="3737" y="21600"/>
                  <a:pt x="1446" y="19399"/>
                  <a:pt x="6192" y="21325"/>
                </a:cubicBezTo>
                <a:cubicBezTo>
                  <a:pt x="10446" y="20224"/>
                  <a:pt x="14783" y="19949"/>
                  <a:pt x="18874" y="17610"/>
                </a:cubicBezTo>
                <a:cubicBezTo>
                  <a:pt x="19364" y="16785"/>
                  <a:pt x="20346" y="16234"/>
                  <a:pt x="20428" y="14996"/>
                </a:cubicBezTo>
                <a:cubicBezTo>
                  <a:pt x="20919" y="9218"/>
                  <a:pt x="18137" y="2476"/>
                  <a:pt x="15192" y="0"/>
                </a:cubicBezTo>
                <a:close/>
                <a:moveTo>
                  <a:pt x="15192" y="0"/>
                </a:move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29" name="AutoShape 61"/>
          <p:cNvSpPr>
            <a:spLocks/>
          </p:cNvSpPr>
          <p:nvPr/>
        </p:nvSpPr>
        <p:spPr bwMode="auto">
          <a:xfrm>
            <a:off x="2819400" y="5345114"/>
            <a:ext cx="319088" cy="250825"/>
          </a:xfrm>
          <a:custGeom>
            <a:avLst/>
            <a:gdLst/>
            <a:ahLst/>
            <a:cxnLst/>
            <a:rect l="0" t="0" r="r" b="b"/>
            <a:pathLst>
              <a:path w="21600" h="20457">
                <a:moveTo>
                  <a:pt x="0" y="7366"/>
                </a:moveTo>
                <a:cubicBezTo>
                  <a:pt x="6340" y="8937"/>
                  <a:pt x="9027" y="9722"/>
                  <a:pt x="15690" y="8544"/>
                </a:cubicBezTo>
                <a:cubicBezTo>
                  <a:pt x="21278" y="6319"/>
                  <a:pt x="17624" y="9068"/>
                  <a:pt x="17624" y="166"/>
                </a:cubicBezTo>
                <a:cubicBezTo>
                  <a:pt x="17624" y="-1143"/>
                  <a:pt x="18376" y="2522"/>
                  <a:pt x="18699" y="3701"/>
                </a:cubicBezTo>
                <a:cubicBezTo>
                  <a:pt x="19128" y="5272"/>
                  <a:pt x="19343" y="6973"/>
                  <a:pt x="19666" y="8544"/>
                </a:cubicBezTo>
                <a:cubicBezTo>
                  <a:pt x="20633" y="12602"/>
                  <a:pt x="21600" y="16137"/>
                  <a:pt x="21600" y="20457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0" name="AutoShape 62"/>
          <p:cNvSpPr>
            <a:spLocks/>
          </p:cNvSpPr>
          <p:nvPr/>
        </p:nvSpPr>
        <p:spPr bwMode="auto">
          <a:xfrm>
            <a:off x="3349626" y="5332414"/>
            <a:ext cx="333375" cy="314325"/>
          </a:xfrm>
          <a:custGeom>
            <a:avLst/>
            <a:gdLst/>
            <a:ahLst/>
            <a:cxnLst/>
            <a:rect l="0" t="0" r="r" b="b"/>
            <a:pathLst>
              <a:path w="21600" h="20552">
                <a:moveTo>
                  <a:pt x="0" y="614"/>
                </a:moveTo>
                <a:cubicBezTo>
                  <a:pt x="4526" y="-1048"/>
                  <a:pt x="11417" y="1133"/>
                  <a:pt x="15943" y="1548"/>
                </a:cubicBezTo>
                <a:cubicBezTo>
                  <a:pt x="17177" y="1860"/>
                  <a:pt x="19029" y="1340"/>
                  <a:pt x="19749" y="2483"/>
                </a:cubicBezTo>
                <a:cubicBezTo>
                  <a:pt x="20263" y="3210"/>
                  <a:pt x="18617" y="3937"/>
                  <a:pt x="17794" y="4352"/>
                </a:cubicBezTo>
                <a:cubicBezTo>
                  <a:pt x="16971" y="4871"/>
                  <a:pt x="15943" y="4975"/>
                  <a:pt x="15017" y="5287"/>
                </a:cubicBezTo>
                <a:cubicBezTo>
                  <a:pt x="14091" y="5910"/>
                  <a:pt x="13269" y="6740"/>
                  <a:pt x="12240" y="7260"/>
                </a:cubicBezTo>
                <a:cubicBezTo>
                  <a:pt x="11314" y="7675"/>
                  <a:pt x="8846" y="7364"/>
                  <a:pt x="9360" y="8194"/>
                </a:cubicBezTo>
                <a:cubicBezTo>
                  <a:pt x="11006" y="10998"/>
                  <a:pt x="18103" y="14010"/>
                  <a:pt x="21600" y="14840"/>
                </a:cubicBezTo>
                <a:cubicBezTo>
                  <a:pt x="17177" y="16294"/>
                  <a:pt x="8949" y="20552"/>
                  <a:pt x="4629" y="20552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3" name="Group 63"/>
          <p:cNvGrpSpPr>
            <a:grpSpLocks/>
          </p:cNvGrpSpPr>
          <p:nvPr/>
        </p:nvGrpSpPr>
        <p:grpSpPr bwMode="auto">
          <a:xfrm>
            <a:off x="3962401" y="5334001"/>
            <a:ext cx="304800" cy="333375"/>
            <a:chOff x="0" y="0"/>
            <a:chExt cx="192" cy="210"/>
          </a:xfrm>
        </p:grpSpPr>
        <p:sp>
          <p:nvSpPr>
            <p:cNvPr id="7232" name="AutoShape 64"/>
            <p:cNvSpPr>
              <a:spLocks/>
            </p:cNvSpPr>
            <p:nvPr/>
          </p:nvSpPr>
          <p:spPr bwMode="auto">
            <a:xfrm>
              <a:off x="0" y="0"/>
              <a:ext cx="192" cy="21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" y="0"/>
                  </a:moveTo>
                  <a:cubicBezTo>
                    <a:pt x="3488" y="1234"/>
                    <a:pt x="4388" y="2983"/>
                    <a:pt x="6188" y="3806"/>
                  </a:cubicBezTo>
                  <a:cubicBezTo>
                    <a:pt x="8100" y="4731"/>
                    <a:pt x="12375" y="5657"/>
                    <a:pt x="12375" y="5657"/>
                  </a:cubicBezTo>
                  <a:cubicBezTo>
                    <a:pt x="19463" y="9874"/>
                    <a:pt x="16200" y="8537"/>
                    <a:pt x="21600" y="10389"/>
                  </a:cubicBezTo>
                  <a:cubicBezTo>
                    <a:pt x="17213" y="14400"/>
                    <a:pt x="20363" y="12446"/>
                    <a:pt x="14400" y="14091"/>
                  </a:cubicBezTo>
                  <a:cubicBezTo>
                    <a:pt x="12263" y="14606"/>
                    <a:pt x="8213" y="15943"/>
                    <a:pt x="8213" y="15943"/>
                  </a:cubicBezTo>
                  <a:cubicBezTo>
                    <a:pt x="7538" y="16560"/>
                    <a:pt x="6975" y="17383"/>
                    <a:pt x="6188" y="17897"/>
                  </a:cubicBezTo>
                  <a:cubicBezTo>
                    <a:pt x="4275" y="19029"/>
                    <a:pt x="0" y="18720"/>
                    <a:pt x="0" y="2160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33" name="AutoShape 65"/>
            <p:cNvSpPr>
              <a:spLocks/>
            </p:cNvSpPr>
            <p:nvPr/>
          </p:nvSpPr>
          <p:spPr bwMode="auto">
            <a:xfrm>
              <a:off x="64" y="37"/>
              <a:ext cx="24" cy="118"/>
            </a:xfrm>
            <a:custGeom>
              <a:avLst/>
              <a:gdLst/>
              <a:ahLst/>
              <a:cxnLst/>
              <a:rect l="0" t="0" r="r" b="b"/>
              <a:pathLst>
                <a:path w="13113" h="21600">
                  <a:moveTo>
                    <a:pt x="4741" y="21600"/>
                  </a:moveTo>
                  <a:cubicBezTo>
                    <a:pt x="3161" y="19953"/>
                    <a:pt x="-527" y="18305"/>
                    <a:pt x="0" y="16658"/>
                  </a:cubicBezTo>
                  <a:cubicBezTo>
                    <a:pt x="1580" y="12081"/>
                    <a:pt x="21073" y="4027"/>
                    <a:pt x="9483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234" name="AutoShape 66"/>
          <p:cNvSpPr>
            <a:spLocks/>
          </p:cNvSpPr>
          <p:nvPr/>
        </p:nvSpPr>
        <p:spPr bwMode="auto">
          <a:xfrm>
            <a:off x="2222501" y="5334000"/>
            <a:ext cx="396875" cy="246063"/>
          </a:xfrm>
          <a:custGeom>
            <a:avLst/>
            <a:gdLst/>
            <a:ahLst/>
            <a:cxnLst/>
            <a:rect l="0" t="0" r="r" b="b"/>
            <a:pathLst>
              <a:path w="20428" h="21325">
                <a:moveTo>
                  <a:pt x="15192" y="0"/>
                </a:moveTo>
                <a:cubicBezTo>
                  <a:pt x="9628" y="825"/>
                  <a:pt x="6110" y="138"/>
                  <a:pt x="1692" y="4953"/>
                </a:cubicBezTo>
                <a:cubicBezTo>
                  <a:pt x="1201" y="7429"/>
                  <a:pt x="-681" y="10318"/>
                  <a:pt x="219" y="12520"/>
                </a:cubicBezTo>
                <a:cubicBezTo>
                  <a:pt x="3737" y="21600"/>
                  <a:pt x="1446" y="19399"/>
                  <a:pt x="6192" y="21325"/>
                </a:cubicBezTo>
                <a:cubicBezTo>
                  <a:pt x="10446" y="20224"/>
                  <a:pt x="14783" y="19949"/>
                  <a:pt x="18874" y="17610"/>
                </a:cubicBezTo>
                <a:cubicBezTo>
                  <a:pt x="19364" y="16785"/>
                  <a:pt x="20346" y="16234"/>
                  <a:pt x="20428" y="14996"/>
                </a:cubicBezTo>
                <a:cubicBezTo>
                  <a:pt x="20919" y="9218"/>
                  <a:pt x="18137" y="2476"/>
                  <a:pt x="15192" y="0"/>
                </a:cubicBezTo>
                <a:close/>
                <a:moveTo>
                  <a:pt x="15192" y="0"/>
                </a:move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5" name="AutoShape 67"/>
          <p:cNvSpPr>
            <a:spLocks/>
          </p:cNvSpPr>
          <p:nvPr/>
        </p:nvSpPr>
        <p:spPr bwMode="auto">
          <a:xfrm>
            <a:off x="5105400" y="5341939"/>
            <a:ext cx="376238" cy="217487"/>
          </a:xfrm>
          <a:custGeom>
            <a:avLst/>
            <a:gdLst/>
            <a:ahLst/>
            <a:cxnLst/>
            <a:rect l="0" t="0" r="r" b="b"/>
            <a:pathLst>
              <a:path w="18910" h="21600">
                <a:moveTo>
                  <a:pt x="2008" y="21600"/>
                </a:moveTo>
                <a:cubicBezTo>
                  <a:pt x="-1686" y="14032"/>
                  <a:pt x="81" y="13717"/>
                  <a:pt x="2811" y="7095"/>
                </a:cubicBezTo>
                <a:cubicBezTo>
                  <a:pt x="3373" y="5834"/>
                  <a:pt x="3614" y="3942"/>
                  <a:pt x="4256" y="2838"/>
                </a:cubicBezTo>
                <a:cubicBezTo>
                  <a:pt x="4738" y="2050"/>
                  <a:pt x="9234" y="158"/>
                  <a:pt x="9395" y="0"/>
                </a:cubicBezTo>
                <a:cubicBezTo>
                  <a:pt x="14052" y="1261"/>
                  <a:pt x="15096" y="1261"/>
                  <a:pt x="18228" y="7095"/>
                </a:cubicBezTo>
                <a:cubicBezTo>
                  <a:pt x="18870" y="10879"/>
                  <a:pt x="19914" y="20181"/>
                  <a:pt x="16702" y="20181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6" name="AutoShape 68"/>
          <p:cNvSpPr>
            <a:spLocks/>
          </p:cNvSpPr>
          <p:nvPr/>
        </p:nvSpPr>
        <p:spPr bwMode="auto">
          <a:xfrm>
            <a:off x="5641976" y="5297489"/>
            <a:ext cx="581025" cy="333375"/>
          </a:xfrm>
          <a:custGeom>
            <a:avLst/>
            <a:gdLst/>
            <a:ahLst/>
            <a:cxnLst/>
            <a:rect l="0" t="0" r="r" b="b"/>
            <a:pathLst>
              <a:path w="20271" h="21600">
                <a:moveTo>
                  <a:pt x="0" y="0"/>
                </a:moveTo>
                <a:cubicBezTo>
                  <a:pt x="3766" y="2263"/>
                  <a:pt x="-942" y="0"/>
                  <a:pt x="3544" y="0"/>
                </a:cubicBezTo>
                <a:cubicBezTo>
                  <a:pt x="8252" y="0"/>
                  <a:pt x="13015" y="617"/>
                  <a:pt x="17723" y="926"/>
                </a:cubicBezTo>
                <a:cubicBezTo>
                  <a:pt x="20658" y="2674"/>
                  <a:pt x="19883" y="6377"/>
                  <a:pt x="20270" y="12240"/>
                </a:cubicBezTo>
                <a:cubicBezTo>
                  <a:pt x="19329" y="17589"/>
                  <a:pt x="19550" y="18926"/>
                  <a:pt x="16726" y="20674"/>
                </a:cubicBezTo>
                <a:cubicBezTo>
                  <a:pt x="15729" y="20057"/>
                  <a:pt x="14676" y="19440"/>
                  <a:pt x="13680" y="18823"/>
                </a:cubicBezTo>
                <a:cubicBezTo>
                  <a:pt x="13181" y="18514"/>
                  <a:pt x="12184" y="17897"/>
                  <a:pt x="12184" y="17897"/>
                </a:cubicBezTo>
                <a:cubicBezTo>
                  <a:pt x="11464" y="13680"/>
                  <a:pt x="12240" y="8640"/>
                  <a:pt x="11132" y="4731"/>
                </a:cubicBezTo>
                <a:cubicBezTo>
                  <a:pt x="10800" y="3600"/>
                  <a:pt x="10080" y="6480"/>
                  <a:pt x="9636" y="7509"/>
                </a:cubicBezTo>
                <a:cubicBezTo>
                  <a:pt x="9249" y="8434"/>
                  <a:pt x="9027" y="9566"/>
                  <a:pt x="8640" y="10389"/>
                </a:cubicBezTo>
                <a:cubicBezTo>
                  <a:pt x="7864" y="12034"/>
                  <a:pt x="5427" y="17280"/>
                  <a:pt x="4043" y="18823"/>
                </a:cubicBezTo>
                <a:cubicBezTo>
                  <a:pt x="1883" y="21189"/>
                  <a:pt x="2990" y="18000"/>
                  <a:pt x="2049" y="2160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7" name="AutoShape 69"/>
          <p:cNvSpPr>
            <a:spLocks/>
          </p:cNvSpPr>
          <p:nvPr/>
        </p:nvSpPr>
        <p:spPr bwMode="auto">
          <a:xfrm>
            <a:off x="6513514" y="5311776"/>
            <a:ext cx="217487" cy="276225"/>
          </a:xfrm>
          <a:custGeom>
            <a:avLst/>
            <a:gdLst/>
            <a:ahLst/>
            <a:cxnLst/>
            <a:rect l="0" t="0" r="r" b="b"/>
            <a:pathLst>
              <a:path w="21600" h="21355">
                <a:moveTo>
                  <a:pt x="21600" y="0"/>
                </a:moveTo>
                <a:cubicBezTo>
                  <a:pt x="18762" y="9082"/>
                  <a:pt x="14347" y="12395"/>
                  <a:pt x="5676" y="19145"/>
                </a:cubicBezTo>
                <a:cubicBezTo>
                  <a:pt x="2523" y="21600"/>
                  <a:pt x="2680" y="21355"/>
                  <a:pt x="0" y="21355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8" name="AutoShape 70"/>
          <p:cNvSpPr>
            <a:spLocks/>
          </p:cNvSpPr>
          <p:nvPr/>
        </p:nvSpPr>
        <p:spPr bwMode="auto">
          <a:xfrm>
            <a:off x="6731000" y="5311775"/>
            <a:ext cx="203200" cy="2905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cubicBezTo>
                  <a:pt x="2025" y="8616"/>
                  <a:pt x="5738" y="15580"/>
                  <a:pt x="18563" y="18413"/>
                </a:cubicBezTo>
                <a:cubicBezTo>
                  <a:pt x="19575" y="19475"/>
                  <a:pt x="21600" y="21600"/>
                  <a:pt x="21600" y="2160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39" name="AutoShape 71"/>
          <p:cNvSpPr>
            <a:spLocks/>
          </p:cNvSpPr>
          <p:nvPr/>
        </p:nvSpPr>
        <p:spPr bwMode="auto">
          <a:xfrm>
            <a:off x="6513514" y="5311775"/>
            <a:ext cx="479425" cy="30163"/>
          </a:xfrm>
          <a:custGeom>
            <a:avLst/>
            <a:gdLst/>
            <a:ahLst/>
            <a:cxnLst/>
            <a:rect l="0" t="0" r="r" b="b"/>
            <a:pathLst>
              <a:path w="19357" h="11892">
                <a:moveTo>
                  <a:pt x="0" y="11400"/>
                </a:moveTo>
                <a:cubicBezTo>
                  <a:pt x="5000" y="-6000"/>
                  <a:pt x="-2243" y="15600"/>
                  <a:pt x="4102" y="11400"/>
                </a:cubicBezTo>
                <a:cubicBezTo>
                  <a:pt x="6089" y="10200"/>
                  <a:pt x="7948" y="0"/>
                  <a:pt x="9935" y="0"/>
                </a:cubicBezTo>
                <a:cubicBezTo>
                  <a:pt x="13076" y="0"/>
                  <a:pt x="16216" y="0"/>
                  <a:pt x="19357" y="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40" name="AutoShape 72"/>
          <p:cNvSpPr>
            <a:spLocks/>
          </p:cNvSpPr>
          <p:nvPr/>
        </p:nvSpPr>
        <p:spPr bwMode="auto">
          <a:xfrm>
            <a:off x="7113589" y="5334001"/>
            <a:ext cx="581025" cy="333375"/>
          </a:xfrm>
          <a:custGeom>
            <a:avLst/>
            <a:gdLst/>
            <a:ahLst/>
            <a:cxnLst/>
            <a:rect l="0" t="0" r="r" b="b"/>
            <a:pathLst>
              <a:path w="20271" h="21600">
                <a:moveTo>
                  <a:pt x="0" y="0"/>
                </a:moveTo>
                <a:cubicBezTo>
                  <a:pt x="3766" y="2263"/>
                  <a:pt x="-942" y="0"/>
                  <a:pt x="3544" y="0"/>
                </a:cubicBezTo>
                <a:cubicBezTo>
                  <a:pt x="8252" y="0"/>
                  <a:pt x="13015" y="617"/>
                  <a:pt x="17723" y="926"/>
                </a:cubicBezTo>
                <a:cubicBezTo>
                  <a:pt x="20658" y="2674"/>
                  <a:pt x="19883" y="6377"/>
                  <a:pt x="20270" y="12240"/>
                </a:cubicBezTo>
                <a:cubicBezTo>
                  <a:pt x="19329" y="17589"/>
                  <a:pt x="19550" y="18926"/>
                  <a:pt x="16726" y="20674"/>
                </a:cubicBezTo>
                <a:cubicBezTo>
                  <a:pt x="15729" y="20057"/>
                  <a:pt x="14676" y="19440"/>
                  <a:pt x="13680" y="18823"/>
                </a:cubicBezTo>
                <a:cubicBezTo>
                  <a:pt x="13181" y="18514"/>
                  <a:pt x="12184" y="17897"/>
                  <a:pt x="12184" y="17897"/>
                </a:cubicBezTo>
                <a:cubicBezTo>
                  <a:pt x="11464" y="13680"/>
                  <a:pt x="12240" y="8640"/>
                  <a:pt x="11132" y="4731"/>
                </a:cubicBezTo>
                <a:cubicBezTo>
                  <a:pt x="10800" y="3600"/>
                  <a:pt x="10080" y="6480"/>
                  <a:pt x="9636" y="7509"/>
                </a:cubicBezTo>
                <a:cubicBezTo>
                  <a:pt x="9249" y="8434"/>
                  <a:pt x="9027" y="9566"/>
                  <a:pt x="8640" y="10389"/>
                </a:cubicBezTo>
                <a:cubicBezTo>
                  <a:pt x="7864" y="12034"/>
                  <a:pt x="5427" y="17280"/>
                  <a:pt x="4043" y="18823"/>
                </a:cubicBezTo>
                <a:cubicBezTo>
                  <a:pt x="1883" y="21189"/>
                  <a:pt x="2990" y="18000"/>
                  <a:pt x="2049" y="2160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41" name="AutoShape 73"/>
          <p:cNvSpPr>
            <a:spLocks/>
          </p:cNvSpPr>
          <p:nvPr/>
        </p:nvSpPr>
        <p:spPr bwMode="auto">
          <a:xfrm>
            <a:off x="7785100" y="5334000"/>
            <a:ext cx="396875" cy="246063"/>
          </a:xfrm>
          <a:custGeom>
            <a:avLst/>
            <a:gdLst/>
            <a:ahLst/>
            <a:cxnLst/>
            <a:rect l="0" t="0" r="r" b="b"/>
            <a:pathLst>
              <a:path w="20428" h="21325">
                <a:moveTo>
                  <a:pt x="15192" y="0"/>
                </a:moveTo>
                <a:cubicBezTo>
                  <a:pt x="9628" y="825"/>
                  <a:pt x="6110" y="138"/>
                  <a:pt x="1692" y="4953"/>
                </a:cubicBezTo>
                <a:cubicBezTo>
                  <a:pt x="1201" y="7429"/>
                  <a:pt x="-681" y="10318"/>
                  <a:pt x="219" y="12520"/>
                </a:cubicBezTo>
                <a:cubicBezTo>
                  <a:pt x="3737" y="21600"/>
                  <a:pt x="1446" y="19399"/>
                  <a:pt x="6192" y="21325"/>
                </a:cubicBezTo>
                <a:cubicBezTo>
                  <a:pt x="10446" y="20224"/>
                  <a:pt x="14783" y="19949"/>
                  <a:pt x="18874" y="17610"/>
                </a:cubicBezTo>
                <a:cubicBezTo>
                  <a:pt x="19364" y="16785"/>
                  <a:pt x="20346" y="16234"/>
                  <a:pt x="20428" y="14996"/>
                </a:cubicBezTo>
                <a:cubicBezTo>
                  <a:pt x="20919" y="9218"/>
                  <a:pt x="18137" y="2476"/>
                  <a:pt x="15192" y="0"/>
                </a:cubicBezTo>
                <a:close/>
                <a:moveTo>
                  <a:pt x="15192" y="0"/>
                </a:move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42" name="AutoShape 74"/>
          <p:cNvSpPr>
            <a:spLocks/>
          </p:cNvSpPr>
          <p:nvPr/>
        </p:nvSpPr>
        <p:spPr bwMode="auto">
          <a:xfrm>
            <a:off x="8374063" y="5326063"/>
            <a:ext cx="363537" cy="45085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110" y="0"/>
                </a:moveTo>
                <a:cubicBezTo>
                  <a:pt x="17544" y="685"/>
                  <a:pt x="17261" y="1597"/>
                  <a:pt x="16412" y="2130"/>
                </a:cubicBezTo>
                <a:cubicBezTo>
                  <a:pt x="15563" y="2738"/>
                  <a:pt x="9715" y="3499"/>
                  <a:pt x="9527" y="3499"/>
                </a:cubicBezTo>
                <a:cubicBezTo>
                  <a:pt x="6320" y="4107"/>
                  <a:pt x="3113" y="4715"/>
                  <a:pt x="0" y="5628"/>
                </a:cubicBezTo>
                <a:cubicBezTo>
                  <a:pt x="2075" y="7225"/>
                  <a:pt x="4056" y="8899"/>
                  <a:pt x="6980" y="9735"/>
                </a:cubicBezTo>
                <a:cubicBezTo>
                  <a:pt x="8678" y="10192"/>
                  <a:pt x="12073" y="11180"/>
                  <a:pt x="12073" y="11180"/>
                </a:cubicBezTo>
                <a:cubicBezTo>
                  <a:pt x="12639" y="11637"/>
                  <a:pt x="13866" y="11865"/>
                  <a:pt x="13866" y="12549"/>
                </a:cubicBezTo>
                <a:cubicBezTo>
                  <a:pt x="13866" y="13082"/>
                  <a:pt x="9527" y="15363"/>
                  <a:pt x="9527" y="15363"/>
                </a:cubicBezTo>
                <a:cubicBezTo>
                  <a:pt x="7829" y="15972"/>
                  <a:pt x="4339" y="16732"/>
                  <a:pt x="4339" y="16732"/>
                </a:cubicBezTo>
                <a:cubicBezTo>
                  <a:pt x="3490" y="17189"/>
                  <a:pt x="1792" y="17265"/>
                  <a:pt x="1792" y="18101"/>
                </a:cubicBezTo>
                <a:cubicBezTo>
                  <a:pt x="1792" y="19623"/>
                  <a:pt x="5565" y="20763"/>
                  <a:pt x="6980" y="20915"/>
                </a:cubicBezTo>
                <a:cubicBezTo>
                  <a:pt x="15375" y="21600"/>
                  <a:pt x="16507" y="21600"/>
                  <a:pt x="21600" y="21600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43" name="Rectangle 75"/>
          <p:cNvSpPr>
            <a:spLocks/>
          </p:cNvSpPr>
          <p:nvPr/>
        </p:nvSpPr>
        <p:spPr bwMode="auto">
          <a:xfrm>
            <a:off x="2133600" y="6096000"/>
            <a:ext cx="3386000" cy="369332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 b="1" dirty="0">
                <a:ea typeface="Arial" pitchFamily="-107" charset="0"/>
                <a:cs typeface="Arial" pitchFamily="-107" charset="0"/>
              </a:rPr>
              <a:t>Permutation of characters</a:t>
            </a:r>
          </a:p>
        </p:txBody>
      </p:sp>
      <p:sp>
        <p:nvSpPr>
          <p:cNvPr id="7244" name="Rectangle 76"/>
          <p:cNvSpPr>
            <a:spLocks/>
          </p:cNvSpPr>
          <p:nvPr/>
        </p:nvSpPr>
        <p:spPr bwMode="auto">
          <a:xfrm>
            <a:off x="7443789" y="58524"/>
            <a:ext cx="914019" cy="646331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 b="1" dirty="0">
                <a:solidFill>
                  <a:srgbClr val="009999"/>
                </a:solidFill>
                <a:ea typeface="Arial" pitchFamily="-107" charset="0"/>
                <a:cs typeface="Arial" pitchFamily="-107" charset="0"/>
              </a:rPr>
              <a:t>400 BC</a:t>
            </a:r>
          </a:p>
          <a:p>
            <a:pPr marL="39686"/>
            <a:r>
              <a:rPr lang="en-US" b="1" dirty="0">
                <a:solidFill>
                  <a:srgbClr val="009999"/>
                </a:solidFill>
                <a:latin typeface="+mj-lt"/>
                <a:ea typeface="Arial" pitchFamily="-107" charset="0"/>
                <a:cs typeface="Arial" pitchFamily="-107" charset="0"/>
              </a:rPr>
              <a:t>SPARTA</a:t>
            </a:r>
          </a:p>
        </p:txBody>
      </p:sp>
      <p:sp>
        <p:nvSpPr>
          <p:cNvPr id="8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 err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Scytale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81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85012"/>
      </p:ext>
    </p:extLst>
  </p:cSld>
  <p:clrMapOvr>
    <a:masterClrMapping/>
  </p:clrMapOvr>
  <mc:AlternateContent xmlns:mc="http://schemas.openxmlformats.org/markup-compatibility/2006">
    <mc:Choice xmlns="" xmlns:mp="http://schemas.microsoft.com/office/mac/powerpoint/2008/main" Requires="mp">
      <p:transition spd="med">
        <p14:prism xmlns:p14="http://schemas.microsoft.com/office/powerpoint/2010/main"/>
      </p:transition>
    </mc:Choice>
    <mc:Fallback>
      <p:transition spd="med">
        <p:cover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4"/>
          <p:cNvSpPr>
            <a:spLocks/>
          </p:cNvSpPr>
          <p:nvPr/>
        </p:nvSpPr>
        <p:spPr bwMode="auto">
          <a:xfrm>
            <a:off x="299482" y="279556"/>
            <a:ext cx="5518222" cy="5107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400" b="1" dirty="0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EAT… </a:t>
            </a:r>
            <a:endParaRPr lang="en-US" sz="2400" b="1" dirty="0">
              <a:solidFill>
                <a:schemeClr val="tx1"/>
              </a:solidFill>
              <a:latin typeface="Arial"/>
              <a:ea typeface="Helvetica" pitchFamily="-65" charset="0"/>
              <a:cs typeface="Arial"/>
              <a:sym typeface="Helvetica" pitchFamily="-65" charset="0"/>
            </a:endParaRPr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8F8A6E03-6DF0-5146-9976-3E6ECB5DF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86" y="1495653"/>
            <a:ext cx="6337005" cy="206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A3E7D61-FE4F-E54F-B9B5-227200A76D43}"/>
              </a:ext>
            </a:extLst>
          </p:cNvPr>
          <p:cNvSpPr/>
          <p:nvPr/>
        </p:nvSpPr>
        <p:spPr>
          <a:xfrm>
            <a:off x="418246" y="3895386"/>
            <a:ext cx="4844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Entropy Accumulation Theorem (EAT) allows us to reduce arbitrary strategies to </a:t>
            </a:r>
            <a:r>
              <a:rPr lang="en-GB" b="1" dirty="0" err="1"/>
              <a:t>i.i.d</a:t>
            </a:r>
            <a:r>
              <a:rPr lang="en-GB" b="1" dirty="0"/>
              <a:t>. strategies and enables simple device-​independent security proofs.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07F0CF-A79E-D541-8EE3-7CC35A797932}"/>
              </a:ext>
            </a:extLst>
          </p:cNvPr>
          <p:cNvSpPr txBox="1"/>
          <p:nvPr/>
        </p:nvSpPr>
        <p:spPr>
          <a:xfrm>
            <a:off x="733647" y="5635256"/>
            <a:ext cx="362952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/>
              <a:t>Rotem</a:t>
            </a:r>
            <a:r>
              <a:rPr lang="en-GB" sz="1100" dirty="0"/>
              <a:t> </a:t>
            </a:r>
            <a:r>
              <a:rPr lang="en-GB" sz="1100" dirty="0" err="1"/>
              <a:t>Arnon</a:t>
            </a:r>
            <a:r>
              <a:rPr lang="en-GB" sz="1100" dirty="0"/>
              <a:t>-​Friedman, Renato Renner and Thomas </a:t>
            </a:r>
            <a:r>
              <a:rPr lang="en-GB" sz="1100" dirty="0" err="1"/>
              <a:t>Vidick</a:t>
            </a:r>
            <a:r>
              <a:rPr lang="en-GB" sz="1100" dirty="0"/>
              <a:t>. </a:t>
            </a:r>
          </a:p>
          <a:p>
            <a:r>
              <a:rPr lang="en-GB" sz="1100" dirty="0"/>
              <a:t>Simple and tight device-​independent security proofs. </a:t>
            </a:r>
          </a:p>
          <a:p>
            <a:r>
              <a:rPr lang="en-GB" sz="1100" i="1" dirty="0"/>
              <a:t>SIAM J. </a:t>
            </a:r>
            <a:r>
              <a:rPr lang="en-GB" sz="1100" i="1" dirty="0" err="1"/>
              <a:t>Comput</a:t>
            </a:r>
            <a:r>
              <a:rPr lang="en-GB" sz="1100" i="1" dirty="0"/>
              <a:t>. </a:t>
            </a:r>
            <a:r>
              <a:rPr lang="en-GB" sz="1100" b="1" dirty="0"/>
              <a:t>48</a:t>
            </a:r>
            <a:r>
              <a:rPr lang="en-GB" sz="1100" dirty="0"/>
              <a:t>, 181 (2019). </a:t>
            </a:r>
            <a:r>
              <a:rPr lang="en-GB" sz="1100" dirty="0">
                <a:hlinkClick r:id="rId3"/>
              </a:rPr>
              <a:t>doi: 10.1137/18M1174726</a:t>
            </a:r>
            <a:endParaRPr lang="en-US" sz="1100" dirty="0"/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BE28BA9A-8F6B-E74F-AADE-3101D8F99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092" y="2288480"/>
            <a:ext cx="1765300" cy="2540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68CCBDDE-9279-6E4A-B4BF-4CD6FCB41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279" y="4022496"/>
            <a:ext cx="1972028" cy="2540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r. Rotem Arnon-Friedman">
            <a:extLst>
              <a:ext uri="{FF2B5EF4-FFF2-40B4-BE49-F238E27FC236}">
                <a16:creationId xmlns:a16="http://schemas.microsoft.com/office/drawing/2014/main" id="{8379B2EB-497B-9347-85EA-B2788BA05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726" y="4306482"/>
            <a:ext cx="1972028" cy="197202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5896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Line 26"/>
          <p:cNvSpPr>
            <a:spLocks noChangeShapeType="1"/>
          </p:cNvSpPr>
          <p:nvPr/>
        </p:nvSpPr>
        <p:spPr bwMode="auto">
          <a:xfrm>
            <a:off x="0" y="87808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3" y="142875"/>
            <a:ext cx="8233172" cy="580430"/>
          </a:xfrm>
        </p:spPr>
        <p:txBody>
          <a:bodyPr rIns="40638">
            <a:normAutofit/>
          </a:bodyPr>
          <a:lstStyle/>
          <a:p>
            <a:pPr algn="l"/>
            <a:r>
              <a:rPr lang="en-GB" sz="3200" b="1" dirty="0"/>
              <a:t>You can have your key and EAT it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769C61-F683-5F6F-CBA4-04A80756A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02" y="1716755"/>
            <a:ext cx="8168796" cy="340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881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488373" y="1465118"/>
            <a:ext cx="829727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Quantum entanglement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CHSH non-local game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Arial" panose="020B0604020202020204" pitchFamily="34" charset="0"/>
              </a:rPr>
              <a:t>Quantum Asymptotic Equipartition Property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 for entropy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Entropy Accumulation Theorem (EAT) – a real challenge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sym typeface="Wingdings" pitchFamily="2" charset="2"/>
              </a:rPr>
              <a:t> </a:t>
            </a:r>
            <a:endParaRPr lang="en-GB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145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5" name="Rectangle 22"/>
          <p:cNvSpPr>
            <a:spLocks noGrp="1" noChangeArrowheads="1"/>
          </p:cNvSpPr>
          <p:nvPr>
            <p:ph type="title"/>
          </p:nvPr>
        </p:nvSpPr>
        <p:spPr>
          <a:xfrm>
            <a:off x="205382" y="142875"/>
            <a:ext cx="8522981" cy="580430"/>
          </a:xfrm>
        </p:spPr>
        <p:txBody>
          <a:bodyPr rIns="40638">
            <a:normAutofit fontScale="90000"/>
          </a:bodyPr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It is not true that nothing changes in Oxford </a:t>
            </a:r>
          </a:p>
        </p:txBody>
      </p:sp>
      <p:sp>
        <p:nvSpPr>
          <p:cNvPr id="518157" name="Line 2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3730" name="Picture 2" descr="The beautiful Oxford skyline - Smithsonian Journeys offers an ...">
            <a:extLst>
              <a:ext uri="{FF2B5EF4-FFF2-40B4-BE49-F238E27FC236}">
                <a16:creationId xmlns:a16="http://schemas.microsoft.com/office/drawing/2014/main" id="{72F11DD4-5100-3A47-8029-57CEED7358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" b="12347"/>
          <a:stretch/>
        </p:blipFill>
        <p:spPr bwMode="auto">
          <a:xfrm>
            <a:off x="226787" y="1329333"/>
            <a:ext cx="3920670" cy="228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277BB8-DF25-6944-B321-3C5D478780D8}"/>
              </a:ext>
            </a:extLst>
          </p:cNvPr>
          <p:cNvSpPr txBox="1"/>
          <p:nvPr/>
        </p:nvSpPr>
        <p:spPr>
          <a:xfrm>
            <a:off x="1045029" y="4003803"/>
            <a:ext cx="2284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From Oxford in 1991…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31DE0E-05FA-964A-8910-A3C4B6F776C3}"/>
              </a:ext>
            </a:extLst>
          </p:cNvPr>
          <p:cNvSpPr txBox="1"/>
          <p:nvPr/>
        </p:nvSpPr>
        <p:spPr>
          <a:xfrm>
            <a:off x="6106886" y="4003803"/>
            <a:ext cx="1750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…to Oxford 2021</a:t>
            </a: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B7D59C24-BDCA-D846-B369-A2BDC6DF818C}"/>
              </a:ext>
            </a:extLst>
          </p:cNvPr>
          <p:cNvPicPr>
            <a:picLocks noChangeArrowheads="1"/>
          </p:cNvPicPr>
          <p:nvPr/>
        </p:nvPicPr>
        <p:blipFill rotWithShape="1">
          <a:blip r:embed="rId3"/>
          <a:srcRect t="5276" b="57909"/>
          <a:stretch/>
        </p:blipFill>
        <p:spPr bwMode="auto">
          <a:xfrm>
            <a:off x="284594" y="4798052"/>
            <a:ext cx="3920670" cy="164828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43284F-8E45-F923-6828-87D92CCBFA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252" y="1401320"/>
            <a:ext cx="3368303" cy="22462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102A54-0D66-769C-6603-34DFABCD4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729416"/>
            <a:ext cx="4330905" cy="171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631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573" y="1457675"/>
            <a:ext cx="6559999" cy="4199999"/>
          </a:xfrm>
          <a:prstGeom prst="rect">
            <a:avLst/>
          </a:prstGeom>
        </p:spPr>
      </p:pic>
      <p:sp>
        <p:nvSpPr>
          <p:cNvPr id="3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End of worries?</a:t>
            </a:r>
          </a:p>
        </p:txBody>
      </p:sp>
      <p:sp>
        <p:nvSpPr>
          <p:cNvPr id="5" name="Rectangle 14"/>
          <p:cNvSpPr>
            <a:spLocks/>
          </p:cNvSpPr>
          <p:nvPr/>
        </p:nvSpPr>
        <p:spPr bwMode="auto">
          <a:xfrm>
            <a:off x="1360573" y="5869107"/>
            <a:ext cx="5004000" cy="5744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endParaRPr lang="en-US" sz="2400" b="1">
              <a:latin typeface="Helvetica" pitchFamily="-65" charset="0"/>
              <a:ea typeface="Helvetica" pitchFamily="-65" charset="0"/>
              <a:cs typeface="Helvetica" pitchFamily="-65" charset="0"/>
              <a:sym typeface="Helvetica" pitchFamily="-65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93026" y="6070826"/>
            <a:ext cx="4726161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2000" b="1">
                <a:latin typeface="Helvetica"/>
                <a:cs typeface="Helvetica"/>
              </a:rPr>
              <a:t>You need perfect randomness, right ?</a:t>
            </a:r>
          </a:p>
        </p:txBody>
      </p:sp>
    </p:spTree>
    <p:extLst>
      <p:ext uri="{BB962C8B-B14F-4D97-AF65-F5344CB8AC3E}">
        <p14:creationId xmlns:p14="http://schemas.microsoft.com/office/powerpoint/2010/main" val="21695611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5324" y="2044005"/>
            <a:ext cx="54747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Helvetica"/>
                <a:cs typeface="Helvetica"/>
              </a:rPr>
              <a:t>In the superdeterministic world the notion of privacy or security makes no sense… </a:t>
            </a:r>
            <a:endParaRPr lang="en-US" sz="2800" b="1" dirty="0">
              <a:latin typeface="Helvetica"/>
              <a:cs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202" r="27190"/>
          <a:stretch/>
        </p:blipFill>
        <p:spPr>
          <a:xfrm>
            <a:off x="5979789" y="366233"/>
            <a:ext cx="3070334" cy="6316569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12F4665D-0C6D-D878-2136-BC7A2B94E3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 err="1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Superdeterminism</a:t>
            </a:r>
            <a:endParaRPr lang="en-US" sz="3600" b="1" dirty="0">
              <a:solidFill>
                <a:srgbClr val="4C4C4C"/>
              </a:solidFill>
              <a:latin typeface="Helvetica"/>
              <a:ea typeface="Helvetica" pitchFamily="-65" charset="0"/>
              <a:cs typeface="Helvetica"/>
              <a:sym typeface="Helvetica" pitchFamily="-65" charset="0"/>
            </a:endParaRPr>
          </a:p>
        </p:txBody>
      </p:sp>
      <p:sp>
        <p:nvSpPr>
          <p:cNvPr id="4" name="Line 26">
            <a:extLst>
              <a:ext uri="{FF2B5EF4-FFF2-40B4-BE49-F238E27FC236}">
                <a16:creationId xmlns:a16="http://schemas.microsoft.com/office/drawing/2014/main" id="{7EE13B31-0A9A-A0B5-28F1-81A872EB216E}"/>
              </a:ext>
            </a:extLst>
          </p:cNvPr>
          <p:cNvSpPr>
            <a:spLocks noChangeShapeType="1"/>
          </p:cNvSpPr>
          <p:nvPr/>
        </p:nvSpPr>
        <p:spPr bwMode="auto">
          <a:xfrm>
            <a:off x="-14108" y="1142999"/>
            <a:ext cx="5543540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084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E08BB-C4FB-FA60-945C-50CF16E60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6">
            <a:extLst>
              <a:ext uri="{FF2B5EF4-FFF2-40B4-BE49-F238E27FC236}">
                <a16:creationId xmlns:a16="http://schemas.microsoft.com/office/drawing/2014/main" id="{94045D57-9636-F9F4-D35E-FEC5B80175EF}"/>
              </a:ext>
            </a:extLst>
          </p:cNvPr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D13819E-00ED-9BE2-1514-1D9F621911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4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Everett, Everett, Everett,…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1CB6F53-9F87-AC74-D0A5-C7785E537181}"/>
              </a:ext>
            </a:extLst>
          </p:cNvPr>
          <p:cNvSpPr>
            <a:spLocks/>
          </p:cNvSpPr>
          <p:nvPr/>
        </p:nvSpPr>
        <p:spPr bwMode="auto">
          <a:xfrm>
            <a:off x="1360573" y="5869107"/>
            <a:ext cx="5004000" cy="5744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endParaRPr lang="en-US" sz="2400" b="1">
              <a:latin typeface="Helvetica" pitchFamily="-65" charset="0"/>
              <a:ea typeface="Helvetica" pitchFamily="-65" charset="0"/>
              <a:cs typeface="Helvetica" pitchFamily="-65" charset="0"/>
              <a:sym typeface="Helvetica" pitchFamily="-65" charset="0"/>
            </a:endParaRPr>
          </a:p>
        </p:txBody>
      </p:sp>
      <p:grpSp>
        <p:nvGrpSpPr>
          <p:cNvPr id="6" name="Group 31">
            <a:extLst>
              <a:ext uri="{FF2B5EF4-FFF2-40B4-BE49-F238E27FC236}">
                <a16:creationId xmlns:a16="http://schemas.microsoft.com/office/drawing/2014/main" id="{90BA9376-8A54-7227-D735-27E080A6A132}"/>
              </a:ext>
            </a:extLst>
          </p:cNvPr>
          <p:cNvGrpSpPr/>
          <p:nvPr/>
        </p:nvGrpSpPr>
        <p:grpSpPr>
          <a:xfrm>
            <a:off x="551347" y="1727384"/>
            <a:ext cx="8067913" cy="3522345"/>
            <a:chOff x="540067" y="5167953"/>
            <a:chExt cx="6694731" cy="29228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96E1511-10C8-3BBE-67E9-31DF0B20E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067" y="5167953"/>
              <a:ext cx="2095218" cy="29228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58D6643-75D8-89F1-DDB5-1060147E7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8870" y="5167954"/>
              <a:ext cx="2095218" cy="292282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1BD87C2-4546-EA6B-172D-5053C830D4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6319" y="5167954"/>
              <a:ext cx="2095218" cy="292282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01B41F6-3CC4-79FE-CF34-98DD59C02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39580" y="5167955"/>
              <a:ext cx="2095218" cy="2922829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73C1950-944B-EC4B-6307-2ED9CE9055D5}"/>
              </a:ext>
            </a:extLst>
          </p:cNvPr>
          <p:cNvSpPr/>
          <p:nvPr/>
        </p:nvSpPr>
        <p:spPr>
          <a:xfrm>
            <a:off x="1204752" y="5751241"/>
            <a:ext cx="6694599" cy="40010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marL="514324" indent="-514324"/>
            <a:r>
              <a:rPr lang="en-US" sz="2000" b="1" cap="all" dirty="0">
                <a:uFill>
                  <a:solidFill>
                    <a:schemeClr val="tx1">
                      <a:lumMod val="50000"/>
                      <a:lumOff val="50000"/>
                    </a:schemeClr>
                  </a:solidFill>
                </a:uFill>
                <a:latin typeface="Helvetica"/>
                <a:cs typeface="Helvetica"/>
              </a:rPr>
              <a:t>SECURITY AND RANDOMNESS IN THE MULTIVERSE</a:t>
            </a:r>
          </a:p>
        </p:txBody>
      </p:sp>
    </p:spTree>
    <p:extLst>
      <p:ext uri="{BB962C8B-B14F-4D97-AF65-F5344CB8AC3E}">
        <p14:creationId xmlns:p14="http://schemas.microsoft.com/office/powerpoint/2010/main" val="5015232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Look it up - your homework 😀 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3DD25-4304-3867-4EA2-6146BD7B9709}"/>
              </a:ext>
            </a:extLst>
          </p:cNvPr>
          <p:cNvSpPr txBox="1"/>
          <p:nvPr/>
        </p:nvSpPr>
        <p:spPr>
          <a:xfrm>
            <a:off x="332508" y="1454727"/>
            <a:ext cx="841288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Public key cryptosystems: RSA, elliptic curves and lattice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Randomness extractors and privacy amplification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cryptographers use min-entropy rather than Shannon entropy?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Define security using Kolmogorov / trace distance between probability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Quantum entanglement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CHSH non-local game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33333"/>
                </a:solidFill>
                <a:latin typeface="Arial" panose="020B0604020202020204" pitchFamily="34" charset="0"/>
              </a:rPr>
              <a:t>Quantum Asymptotic Equipartition Property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 for entropy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</a:rPr>
              <a:t>Entropy Accumulation Theorem (EAT) – a real challenge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sym typeface="Wingdings" pitchFamily="2" charset="2"/>
              </a:rPr>
              <a:t>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sym typeface="Wingdings" pitchFamily="2" charset="2"/>
              </a:rPr>
              <a:t>Can we do DIQKD with partially secret randomness – your research project 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sym typeface="Wingdings" pitchFamily="2" charset="2"/>
              </a:rPr>
              <a:t>…</a:t>
            </a:r>
          </a:p>
          <a:p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sym typeface="Wingdings" pitchFamily="2" charset="2"/>
              </a:rPr>
              <a:t> </a:t>
            </a:r>
            <a:endParaRPr lang="en-GB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406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40707" y="172057"/>
            <a:ext cx="8848473" cy="874135"/>
          </a:xfrm>
        </p:spPr>
        <p:txBody>
          <a:bodyPr rIns="115598">
            <a:normAutofit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Use entanglement! 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5721FBAA-AD1C-FF45-B5E7-A9439D58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542" y="1078330"/>
            <a:ext cx="1610165" cy="2216413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4A0406C3-1F47-3E4D-A68B-4B22A6A96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98" y="1096531"/>
            <a:ext cx="1223847" cy="1946655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68FB570D-9EE5-ED4B-B291-4F2EA0452A7E}"/>
              </a:ext>
            </a:extLst>
          </p:cNvPr>
          <p:cNvGrpSpPr/>
          <p:nvPr/>
        </p:nvGrpSpPr>
        <p:grpSpPr>
          <a:xfrm rot="926871">
            <a:off x="6088475" y="1778340"/>
            <a:ext cx="591431" cy="788579"/>
            <a:chOff x="3282125" y="3546014"/>
            <a:chExt cx="445313" cy="593753"/>
          </a:xfrm>
        </p:grpSpPr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656F9E4F-F12F-324F-871E-C9C50964DA64}"/>
                </a:ext>
              </a:extLst>
            </p:cNvPr>
            <p:cNvCxnSpPr/>
            <p:nvPr/>
          </p:nvCxnSpPr>
          <p:spPr bwMode="auto">
            <a:xfrm flipV="1">
              <a:off x="3315114" y="3710945"/>
              <a:ext cx="412324" cy="280383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6A0659D-D6A4-A142-9340-4F15EE660960}"/>
                </a:ext>
              </a:extLst>
            </p:cNvPr>
            <p:cNvCxnSpPr/>
            <p:nvPr/>
          </p:nvCxnSpPr>
          <p:spPr bwMode="auto">
            <a:xfrm rot="5400000" flipH="1" flipV="1">
              <a:off x="3207908" y="3818153"/>
              <a:ext cx="593753" cy="49476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DBE262A6-0B2F-0343-9A58-983F9DEF70D1}"/>
                </a:ext>
              </a:extLst>
            </p:cNvPr>
            <p:cNvCxnSpPr/>
            <p:nvPr/>
          </p:nvCxnSpPr>
          <p:spPr bwMode="auto">
            <a:xfrm rot="10800000">
              <a:off x="3282125" y="3661467"/>
              <a:ext cx="428820" cy="412329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CBCDD6B-66AD-3647-B611-CA065AE1C38A}"/>
              </a:ext>
            </a:extLst>
          </p:cNvPr>
          <p:cNvGrpSpPr/>
          <p:nvPr/>
        </p:nvGrpSpPr>
        <p:grpSpPr>
          <a:xfrm>
            <a:off x="2084827" y="1787151"/>
            <a:ext cx="591431" cy="788579"/>
            <a:chOff x="3282125" y="3546014"/>
            <a:chExt cx="445313" cy="593753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ECF348FE-65A7-BB4D-9D18-D480BBD0AC43}"/>
                </a:ext>
              </a:extLst>
            </p:cNvPr>
            <p:cNvCxnSpPr/>
            <p:nvPr/>
          </p:nvCxnSpPr>
          <p:spPr bwMode="auto">
            <a:xfrm flipV="1">
              <a:off x="3315114" y="3710945"/>
              <a:ext cx="412324" cy="280383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6039863C-1AA8-0443-BB7B-75BEC725E497}"/>
                </a:ext>
              </a:extLst>
            </p:cNvPr>
            <p:cNvCxnSpPr/>
            <p:nvPr/>
          </p:nvCxnSpPr>
          <p:spPr bwMode="auto">
            <a:xfrm rot="5400000" flipH="1" flipV="1">
              <a:off x="3207908" y="3818153"/>
              <a:ext cx="593753" cy="49476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9F6E88DB-69C8-3547-A6E9-3743EDF605E6}"/>
                </a:ext>
              </a:extLst>
            </p:cNvPr>
            <p:cNvCxnSpPr/>
            <p:nvPr/>
          </p:nvCxnSpPr>
          <p:spPr bwMode="auto">
            <a:xfrm rot="10800000">
              <a:off x="3282125" y="3661467"/>
              <a:ext cx="428820" cy="412329"/>
            </a:xfrm>
            <a:prstGeom prst="straightConnector1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1" name="Line 19">
            <a:extLst>
              <a:ext uri="{FF2B5EF4-FFF2-40B4-BE49-F238E27FC236}">
                <a16:creationId xmlns:a16="http://schemas.microsoft.com/office/drawing/2014/main" id="{A34ED767-C6F6-3048-97BC-90111C6090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99870" y="2203083"/>
            <a:ext cx="5605246" cy="27843"/>
          </a:xfrm>
          <a:prstGeom prst="line">
            <a:avLst/>
          </a:prstGeom>
          <a:noFill/>
          <a:ln w="63500">
            <a:solidFill>
              <a:schemeClr val="tx1">
                <a:lumMod val="65000"/>
                <a:lumOff val="35000"/>
              </a:schemeClr>
            </a:solidFill>
            <a:round/>
            <a:headEnd type="triangle" w="med" len="med"/>
            <a:tailEnd type="triangle" w="med" len="med"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Oval 18">
            <a:extLst>
              <a:ext uri="{FF2B5EF4-FFF2-40B4-BE49-F238E27FC236}">
                <a16:creationId xmlns:a16="http://schemas.microsoft.com/office/drawing/2014/main" id="{2B5302CA-D6C2-814C-8618-3103504FDA59}"/>
              </a:ext>
            </a:extLst>
          </p:cNvPr>
          <p:cNvSpPr>
            <a:spLocks/>
          </p:cNvSpPr>
          <p:nvPr/>
        </p:nvSpPr>
        <p:spPr bwMode="auto">
          <a:xfrm>
            <a:off x="6261011" y="2090775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28">
            <a:extLst>
              <a:ext uri="{FF2B5EF4-FFF2-40B4-BE49-F238E27FC236}">
                <a16:creationId xmlns:a16="http://schemas.microsoft.com/office/drawing/2014/main" id="{161658BE-39EB-AE4B-B765-D0923C44397A}"/>
              </a:ext>
            </a:extLst>
          </p:cNvPr>
          <p:cNvSpPr>
            <a:spLocks/>
          </p:cNvSpPr>
          <p:nvPr/>
        </p:nvSpPr>
        <p:spPr bwMode="auto">
          <a:xfrm>
            <a:off x="2268984" y="2103177"/>
            <a:ext cx="232172" cy="232172"/>
          </a:xfrm>
          <a:prstGeom prst="ellipse">
            <a:avLst/>
          </a:prstGeom>
          <a:solidFill>
            <a:srgbClr val="FF66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4" name="Picture 2">
            <a:extLst>
              <a:ext uri="{FF2B5EF4-FFF2-40B4-BE49-F238E27FC236}">
                <a16:creationId xmlns:a16="http://schemas.microsoft.com/office/drawing/2014/main" id="{78CD8EF1-A024-F741-8B72-7816B43A4E24}"/>
              </a:ext>
            </a:extLst>
          </p:cNvPr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4614" y="1651057"/>
            <a:ext cx="1093574" cy="11738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CBB6D2-FFF8-A54E-96F7-837820013D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5212" y="3014789"/>
            <a:ext cx="3010807" cy="8646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D7F256-3FDA-1C45-BB42-47CB1BB0E6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741" y="5398216"/>
            <a:ext cx="3256148" cy="7265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157B4C-AF09-DB4D-A1A7-3062EB7B8F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1880" y="5446338"/>
            <a:ext cx="3720819" cy="63026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E3C918E-403D-684B-80A8-701E837E6910}"/>
              </a:ext>
            </a:extLst>
          </p:cNvPr>
          <p:cNvCxnSpPr/>
          <p:nvPr/>
        </p:nvCxnSpPr>
        <p:spPr>
          <a:xfrm>
            <a:off x="429741" y="4365171"/>
            <a:ext cx="81429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9C3BBB6-6E5C-C34F-8481-CCF92E5DB657}"/>
              </a:ext>
            </a:extLst>
          </p:cNvPr>
          <p:cNvCxnSpPr>
            <a:cxnSpLocks/>
          </p:cNvCxnSpPr>
          <p:nvPr/>
        </p:nvCxnSpPr>
        <p:spPr>
          <a:xfrm flipH="1">
            <a:off x="2501156" y="4069355"/>
            <a:ext cx="1184733" cy="106870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F53F68F-64B8-E54B-B5E3-B10540C0962E}"/>
              </a:ext>
            </a:extLst>
          </p:cNvPr>
          <p:cNvCxnSpPr>
            <a:cxnSpLocks/>
          </p:cNvCxnSpPr>
          <p:nvPr/>
        </p:nvCxnSpPr>
        <p:spPr>
          <a:xfrm>
            <a:off x="4895930" y="4069355"/>
            <a:ext cx="1365081" cy="11375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5149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25"/>
          <p:cNvSpPr>
            <a:spLocks/>
          </p:cNvSpPr>
          <p:nvPr/>
        </p:nvSpPr>
        <p:spPr bwMode="auto">
          <a:xfrm>
            <a:off x="2649531" y="1344675"/>
            <a:ext cx="3796495" cy="707399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635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sp>
        <p:nvSpPr>
          <p:cNvPr id="540691" name="Line 26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3" name="AutoShape 25"/>
          <p:cNvSpPr>
            <a:spLocks/>
          </p:cNvSpPr>
          <p:nvPr/>
        </p:nvSpPr>
        <p:spPr bwMode="auto">
          <a:xfrm>
            <a:off x="163135" y="2401917"/>
            <a:ext cx="2411645" cy="3324478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23" y="2679207"/>
            <a:ext cx="1699653" cy="207457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578" y="2686526"/>
            <a:ext cx="1706837" cy="2083346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811486" y="4775806"/>
          <a:ext cx="1157510" cy="43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500" imgH="215900" progId="Equation.3">
                  <p:embed/>
                </p:oleObj>
              </mc:Choice>
              <mc:Fallback>
                <p:oleObj name="Equation" r:id="rId4" imgW="571500" imgH="215900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86" y="4775806"/>
                        <a:ext cx="1157510" cy="437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7228582" y="5010735"/>
          <a:ext cx="1157511" cy="43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500" imgH="215900" progId="Equation.3">
                  <p:embed/>
                </p:oleObj>
              </mc:Choice>
              <mc:Fallback>
                <p:oleObj name="Equation" r:id="rId6" imgW="571500" imgH="2159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8582" y="5010735"/>
                        <a:ext cx="1157511" cy="438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29"/>
          <p:cNvSpPr>
            <a:spLocks/>
          </p:cNvSpPr>
          <p:nvPr/>
        </p:nvSpPr>
        <p:spPr bwMode="auto">
          <a:xfrm>
            <a:off x="3950090" y="3192493"/>
            <a:ext cx="1196384" cy="3536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40" bIns="0">
            <a:prstTxWarp prst="textNoShape">
              <a:avLst/>
            </a:prstTxWarp>
          </a:bodyPr>
          <a:lstStyle/>
          <a:p>
            <a:pPr marL="40182" algn="ctr"/>
            <a:r>
              <a:rPr lang="en-US" sz="1687" b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EVE</a:t>
            </a:r>
          </a:p>
        </p:txBody>
      </p:sp>
      <p:sp>
        <p:nvSpPr>
          <p:cNvPr id="37" name="AutoShape 25"/>
          <p:cNvSpPr>
            <a:spLocks/>
          </p:cNvSpPr>
          <p:nvPr/>
        </p:nvSpPr>
        <p:spPr bwMode="auto">
          <a:xfrm>
            <a:off x="6521784" y="2369072"/>
            <a:ext cx="2421674" cy="3424298"/>
          </a:xfrm>
          <a:prstGeom prst="roundRect">
            <a:avLst>
              <a:gd name="adj" fmla="val 6380"/>
            </a:avLst>
          </a:prstGeom>
          <a:noFill/>
          <a:ln w="63500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endParaRPr lang="en-US" sz="1266"/>
          </a:p>
        </p:txBody>
      </p:sp>
      <p:graphicFrame>
        <p:nvGraphicFramePr>
          <p:cNvPr id="1162246" name="Object 6"/>
          <p:cNvGraphicFramePr>
            <a:graphicFrameLocks noChangeAspect="1"/>
          </p:cNvGraphicFramePr>
          <p:nvPr/>
        </p:nvGraphicFramePr>
        <p:xfrm>
          <a:off x="2693055" y="1477941"/>
          <a:ext cx="3537273" cy="35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25700" imgH="241300" progId="Equation.DSMT4">
                  <p:embed/>
                </p:oleObj>
              </mc:Choice>
              <mc:Fallback>
                <p:oleObj name="Equation" r:id="rId8" imgW="2425700" imgH="241300" progId="Equation.DSMT4">
                  <p:embed/>
                  <p:pic>
                    <p:nvPicPr>
                      <p:cNvPr id="1162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055" y="1477941"/>
                        <a:ext cx="3537273" cy="3527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hape 47"/>
          <p:cNvCxnSpPr>
            <a:stCxn id="49" idx="1"/>
            <a:endCxn id="18" idx="3"/>
          </p:cNvCxnSpPr>
          <p:nvPr/>
        </p:nvCxnSpPr>
        <p:spPr bwMode="auto">
          <a:xfrm rot="10800000">
            <a:off x="1797505" y="1694268"/>
            <a:ext cx="852026" cy="4106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hape 51"/>
          <p:cNvCxnSpPr>
            <a:stCxn id="49" idx="3"/>
            <a:endCxn id="51" idx="1"/>
          </p:cNvCxnSpPr>
          <p:nvPr/>
        </p:nvCxnSpPr>
        <p:spPr bwMode="auto">
          <a:xfrm flipV="1">
            <a:off x="6446025" y="1696797"/>
            <a:ext cx="739910" cy="1578"/>
          </a:xfrm>
          <a:prstGeom prst="bentConnector3">
            <a:avLst>
              <a:gd name="adj1" fmla="val 50000"/>
            </a:avLst>
          </a:prstGeom>
          <a:blipFill dpi="0" rotWithShape="0">
            <a:blip r:embed="rId10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Rectangle 1"/>
          <p:cNvSpPr txBox="1">
            <a:spLocks noChangeArrowheads="1"/>
          </p:cNvSpPr>
          <p:nvPr/>
        </p:nvSpPr>
        <p:spPr bwMode="auto">
          <a:xfrm>
            <a:off x="250031" y="116086"/>
            <a:ext cx="8233172" cy="6607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9" tIns="35719" rIns="81280" bIns="35719" numCol="1" anchor="ctr" anchorCtr="0" compatLnSpc="1">
            <a:prstTxWarp prst="textNoShape">
              <a:avLst/>
            </a:prstTxWarp>
          </a:bodyPr>
          <a:lstStyle/>
          <a:p>
            <a:pPr marL="79249" defTabSz="64291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75" b="1" kern="0">
                <a:solidFill>
                  <a:srgbClr val="4C4C4C"/>
                </a:solidFill>
                <a:latin typeface="Helvetica" pitchFamily="-65" charset="0"/>
                <a:ea typeface="Helvetica" pitchFamily="-65" charset="0"/>
                <a:cs typeface="Helvetica" pitchFamily="-65" charset="0"/>
                <a:sym typeface="Helvetica" pitchFamily="-65" charset="0"/>
              </a:rPr>
              <a:t>Device independent &amp; “partial free will” </a:t>
            </a:r>
            <a:endParaRPr lang="en-US" sz="3375" b="1" kern="0">
              <a:solidFill>
                <a:srgbClr val="4C4C4C"/>
              </a:solidFill>
              <a:latin typeface="Helvetica" pitchFamily="-65" charset="0"/>
              <a:ea typeface="ヒラギノ角ゴ ProN W6" pitchFamily="-65" charset="-128"/>
              <a:cs typeface="ヒラギノ角ゴ ProN W6" pitchFamily="-65" charset="-128"/>
              <a:sym typeface="Helvetica" pitchFamily="-65" charset="0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1015690" y="3348837"/>
            <a:ext cx="714331" cy="714333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2181" y="1049361"/>
            <a:ext cx="1225324" cy="1289815"/>
          </a:xfrm>
          <a:prstGeom prst="rect">
            <a:avLst/>
          </a:prstGeom>
        </p:spPr>
      </p:pic>
      <p:sp>
        <p:nvSpPr>
          <p:cNvPr id="26" name="Rectangle 28"/>
          <p:cNvSpPr>
            <a:spLocks/>
          </p:cNvSpPr>
          <p:nvPr/>
        </p:nvSpPr>
        <p:spPr bwMode="auto">
          <a:xfrm>
            <a:off x="6384339" y="3493882"/>
            <a:ext cx="274892" cy="866083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7835323" y="3192493"/>
            <a:ext cx="0" cy="993468"/>
          </a:xfrm>
          <a:prstGeom prst="line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5935" y="1051889"/>
            <a:ext cx="1225324" cy="1289815"/>
          </a:xfrm>
          <a:prstGeom prst="rect">
            <a:avLst/>
          </a:prstGeom>
        </p:spPr>
      </p:pic>
      <p:sp>
        <p:nvSpPr>
          <p:cNvPr id="34" name="Oval Callout 33"/>
          <p:cNvSpPr/>
          <p:nvPr/>
        </p:nvSpPr>
        <p:spPr bwMode="auto">
          <a:xfrm flipH="1">
            <a:off x="6692398" y="2540596"/>
            <a:ext cx="2169776" cy="3091578"/>
          </a:xfrm>
          <a:prstGeom prst="wedgeEllipseCallout">
            <a:avLst>
              <a:gd name="adj1" fmla="val 146814"/>
              <a:gd name="adj2" fmla="val -12755"/>
            </a:avLst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35" name="Rectangle 28"/>
          <p:cNvSpPr>
            <a:spLocks/>
          </p:cNvSpPr>
          <p:nvPr/>
        </p:nvSpPr>
        <p:spPr bwMode="auto">
          <a:xfrm>
            <a:off x="2451057" y="3511736"/>
            <a:ext cx="261169" cy="848229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2" name="Oval Callout 1"/>
          <p:cNvSpPr/>
          <p:nvPr/>
        </p:nvSpPr>
        <p:spPr bwMode="auto">
          <a:xfrm>
            <a:off x="267875" y="2522739"/>
            <a:ext cx="2183182" cy="3109435"/>
          </a:xfrm>
          <a:prstGeom prst="wedgeEllipseCallout">
            <a:avLst>
              <a:gd name="adj1" fmla="val 148028"/>
              <a:gd name="adj2" fmla="val -12255"/>
            </a:avLst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2953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27" name="Rectangle 14"/>
          <p:cNvSpPr>
            <a:spLocks/>
          </p:cNvSpPr>
          <p:nvPr/>
        </p:nvSpPr>
        <p:spPr bwMode="auto">
          <a:xfrm>
            <a:off x="2268680" y="5833905"/>
            <a:ext cx="5581055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Alice’s and Bob’s labs are secure - no information leaks</a:t>
            </a:r>
          </a:p>
        </p:txBody>
      </p:sp>
      <p:sp>
        <p:nvSpPr>
          <p:cNvPr id="28" name="Rectangle 15"/>
          <p:cNvSpPr>
            <a:spLocks/>
          </p:cNvSpPr>
          <p:nvPr/>
        </p:nvSpPr>
        <p:spPr bwMode="auto">
          <a:xfrm>
            <a:off x="2262052" y="6520807"/>
            <a:ext cx="6061249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Alice and Bob have free will and can </a:t>
            </a:r>
            <a:r>
              <a:rPr lang="en-US" sz="1687" b="1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choose</a:t>
            </a:r>
            <a:r>
              <a:rPr lang="en-US" sz="1687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 their observables</a:t>
            </a:r>
          </a:p>
        </p:txBody>
      </p:sp>
      <p:sp>
        <p:nvSpPr>
          <p:cNvPr id="31" name="Rectangle 16"/>
          <p:cNvSpPr>
            <a:spLocks/>
          </p:cNvSpPr>
          <p:nvPr/>
        </p:nvSpPr>
        <p:spPr bwMode="auto">
          <a:xfrm>
            <a:off x="2268680" y="6208937"/>
            <a:ext cx="6241852" cy="330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/>
            <a:r>
              <a:rPr lang="en-US" sz="1687"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Alice and Bob control and trust devices in their labs </a:t>
            </a:r>
          </a:p>
        </p:txBody>
      </p:sp>
      <p:sp>
        <p:nvSpPr>
          <p:cNvPr id="38" name="Oval 18"/>
          <p:cNvSpPr>
            <a:spLocks/>
          </p:cNvSpPr>
          <p:nvPr/>
        </p:nvSpPr>
        <p:spPr bwMode="auto">
          <a:xfrm>
            <a:off x="1831126" y="5923201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40" name="Oval 20"/>
          <p:cNvSpPr>
            <a:spLocks/>
          </p:cNvSpPr>
          <p:nvPr/>
        </p:nvSpPr>
        <p:spPr bwMode="auto">
          <a:xfrm>
            <a:off x="1831126" y="6583377"/>
            <a:ext cx="214313" cy="214313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  <p:sp>
        <p:nvSpPr>
          <p:cNvPr id="41" name="Oval 20"/>
          <p:cNvSpPr>
            <a:spLocks/>
          </p:cNvSpPr>
          <p:nvPr/>
        </p:nvSpPr>
        <p:spPr bwMode="auto">
          <a:xfrm>
            <a:off x="1837754" y="6258698"/>
            <a:ext cx="214313" cy="214313"/>
          </a:xfrm>
          <a:prstGeom prst="ellipse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sz="1266"/>
          </a:p>
        </p:txBody>
      </p:sp>
    </p:spTree>
    <p:extLst>
      <p:ext uri="{BB962C8B-B14F-4D97-AF65-F5344CB8AC3E}">
        <p14:creationId xmlns:p14="http://schemas.microsoft.com/office/powerpoint/2010/main" val="3438141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/>
          </p:cNvSpPr>
          <p:nvPr/>
        </p:nvSpPr>
        <p:spPr bwMode="auto">
          <a:xfrm>
            <a:off x="1295400" y="1814513"/>
            <a:ext cx="6100185" cy="49244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3200" b="1" dirty="0">
                <a:ea typeface="Arial" pitchFamily="-107" charset="0"/>
                <a:cs typeface="Arial" pitchFamily="-107" charset="0"/>
              </a:rPr>
              <a:t>ABCDEFGHIJKLMNOPQRSTUVWXYZ</a:t>
            </a:r>
          </a:p>
        </p:txBody>
      </p:sp>
      <p:sp>
        <p:nvSpPr>
          <p:cNvPr id="8194" name="Rectangle 2"/>
          <p:cNvSpPr>
            <a:spLocks/>
          </p:cNvSpPr>
          <p:nvPr/>
        </p:nvSpPr>
        <p:spPr bwMode="auto">
          <a:xfrm>
            <a:off x="1308100" y="3414713"/>
            <a:ext cx="6100185" cy="49244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3200" b="1" dirty="0">
                <a:ea typeface="Arial" pitchFamily="-107" charset="0"/>
                <a:cs typeface="Arial" pitchFamily="-107" charset="0"/>
              </a:rPr>
              <a:t>DEFGHIJKLMNOPQRSTUVWXYZ</a:t>
            </a:r>
            <a:r>
              <a:rPr lang="en-US" sz="3200" b="1" dirty="0">
                <a:solidFill>
                  <a:srgbClr val="009999"/>
                </a:solidFill>
                <a:ea typeface="Arial" pitchFamily="-107" charset="0"/>
                <a:cs typeface="Arial" pitchFamily="-107" charset="0"/>
              </a:rPr>
              <a:t>ABC</a:t>
            </a:r>
          </a:p>
        </p:txBody>
      </p:sp>
      <p:sp>
        <p:nvSpPr>
          <p:cNvPr id="8195" name="Rectangle 3"/>
          <p:cNvSpPr>
            <a:spLocks/>
          </p:cNvSpPr>
          <p:nvPr/>
        </p:nvSpPr>
        <p:spPr bwMode="auto">
          <a:xfrm>
            <a:off x="381000" y="2195513"/>
            <a:ext cx="6405790" cy="49244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3200" b="1" dirty="0">
                <a:solidFill>
                  <a:srgbClr val="009999"/>
                </a:solidFill>
                <a:ea typeface="Arial" pitchFamily="-107" charset="0"/>
                <a:cs typeface="Arial" pitchFamily="-107" charset="0"/>
              </a:rPr>
              <a:t>  ABC</a:t>
            </a:r>
            <a:r>
              <a:rPr lang="en-US" sz="3200" b="1" dirty="0">
                <a:ea typeface="Arial" pitchFamily="-107" charset="0"/>
                <a:cs typeface="Arial" pitchFamily="-107" charset="0"/>
              </a:rPr>
              <a:t>DEFGHIJKLMNOPQRSTUVWXYZ</a:t>
            </a:r>
          </a:p>
        </p:txBody>
      </p:sp>
      <p:sp>
        <p:nvSpPr>
          <p:cNvPr id="8196" name="Rectangle 4"/>
          <p:cNvSpPr>
            <a:spLocks/>
          </p:cNvSpPr>
          <p:nvPr/>
        </p:nvSpPr>
        <p:spPr bwMode="auto">
          <a:xfrm>
            <a:off x="1308100" y="2957513"/>
            <a:ext cx="6100185" cy="49244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3200" b="1" dirty="0">
                <a:ea typeface="Arial" pitchFamily="-107" charset="0"/>
                <a:cs typeface="Arial" pitchFamily="-107" charset="0"/>
              </a:rPr>
              <a:t>ABCDEFGHIJKLMNOPQRSTUVWXYZ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057400" y="4800600"/>
            <a:ext cx="4800600" cy="1295400"/>
            <a:chOff x="0" y="0"/>
            <a:chExt cx="3024" cy="816"/>
          </a:xfrm>
        </p:grpSpPr>
        <p:sp>
          <p:nvSpPr>
            <p:cNvPr id="8198" name="Rectangle 6"/>
            <p:cNvSpPr>
              <a:spLocks/>
            </p:cNvSpPr>
            <p:nvPr/>
          </p:nvSpPr>
          <p:spPr bwMode="auto">
            <a:xfrm>
              <a:off x="0" y="0"/>
              <a:ext cx="3024" cy="816"/>
            </a:xfrm>
            <a:prstGeom prst="rect">
              <a:avLst/>
            </a:prstGeom>
            <a:solidFill>
              <a:srgbClr val="CCECFF"/>
            </a:solidFill>
            <a:ln w="127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99" name="Rectangle 7"/>
            <p:cNvSpPr>
              <a:spLocks/>
            </p:cNvSpPr>
            <p:nvPr/>
          </p:nvSpPr>
          <p:spPr bwMode="auto">
            <a:xfrm>
              <a:off x="194" y="175"/>
              <a:ext cx="2521" cy="465"/>
            </a:xfrm>
            <a:prstGeom prst="rect">
              <a:avLst/>
            </a:prstGeom>
            <a:solidFill>
              <a:srgbClr val="CCECFF"/>
            </a:solidFill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40639" bIns="0">
              <a:prstTxWarp prst="textNoShape">
                <a:avLst/>
              </a:prstTxWarp>
              <a:spAutoFit/>
            </a:bodyPr>
            <a:lstStyle/>
            <a:p>
              <a:pPr marL="39686"/>
              <a:r>
                <a:rPr lang="en-US" sz="2400" b="1" dirty="0">
                  <a:ea typeface="Arial" pitchFamily="-107" charset="0"/>
                  <a:cs typeface="Arial" pitchFamily="-107" charset="0"/>
                </a:rPr>
                <a:t>A  T   T  A C K  T O M O R R O W</a:t>
              </a:r>
            </a:p>
            <a:p>
              <a:pPr marL="39686"/>
              <a:r>
                <a:rPr lang="en-US" sz="2400" b="1" dirty="0">
                  <a:solidFill>
                    <a:srgbClr val="008080"/>
                  </a:solidFill>
                  <a:ea typeface="Arial" pitchFamily="-107" charset="0"/>
                  <a:cs typeface="Arial" pitchFamily="-107" charset="0"/>
                </a:rPr>
                <a:t>D W W D F N W R  P  R U U R  Z</a:t>
              </a:r>
            </a:p>
          </p:txBody>
        </p:sp>
      </p:grpSp>
      <p:sp>
        <p:nvSpPr>
          <p:cNvPr id="8200" name="Rectangle 8"/>
          <p:cNvSpPr>
            <a:spLocks/>
          </p:cNvSpPr>
          <p:nvPr/>
        </p:nvSpPr>
        <p:spPr bwMode="auto">
          <a:xfrm>
            <a:off x="7781498" y="70740"/>
            <a:ext cx="758027" cy="646331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2400" b="1" dirty="0">
                <a:solidFill>
                  <a:srgbClr val="009999"/>
                </a:solidFill>
                <a:ea typeface="Arial" pitchFamily="-107" charset="0"/>
                <a:cs typeface="Arial" pitchFamily="-107" charset="0"/>
              </a:rPr>
              <a:t>50 BC</a:t>
            </a:r>
          </a:p>
          <a:p>
            <a:pPr marL="39686"/>
            <a:r>
              <a:rPr lang="en-US" b="1" dirty="0">
                <a:solidFill>
                  <a:srgbClr val="009999"/>
                </a:solidFill>
                <a:latin typeface="+mn-lt"/>
                <a:ea typeface="Arial" pitchFamily="-107" charset="0"/>
                <a:cs typeface="Arial" pitchFamily="-107" charset="0"/>
              </a:rPr>
              <a:t>ROME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Caesar ciphers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67652"/>
      </p:ext>
    </p:extLst>
  </p:cSld>
  <p:clrMapOvr>
    <a:masterClrMapping/>
  </p:clrMapOvr>
  <mc:AlternateContent xmlns:mc="http://schemas.openxmlformats.org/markup-compatibility/2006">
    <mc:Choice xmlns="" xmlns:mp="http://schemas.microsoft.com/office/mac/powerpoint/2008/main" Requires="mp">
      <p:transition spd="med">
        <p14:prism xmlns:p14="http://schemas.microsoft.com/office/powerpoint/2010/main"/>
      </p:transition>
    </mc:Choice>
    <mc:Fallback>
      <p:transition spd="med">
        <p:cover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ture_Cover_27March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18043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24202" r="27190"/>
          <a:stretch/>
        </p:blipFill>
        <p:spPr>
          <a:xfrm>
            <a:off x="5426489" y="273059"/>
            <a:ext cx="3174172" cy="653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565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-14109" y="1142999"/>
            <a:ext cx="9158109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>
          <a:xfrm>
            <a:off x="197556" y="150999"/>
            <a:ext cx="8421704" cy="874135"/>
          </a:xfrm>
        </p:spPr>
        <p:txBody>
          <a:bodyPr rIns="115598">
            <a:normAutofit fontScale="90000"/>
          </a:bodyPr>
          <a:lstStyle/>
          <a:p>
            <a:pPr marL="112713" indent="0" algn="l" eaLnBrk="1" hangingPunct="1"/>
            <a:r>
              <a:rPr lang="en-US" sz="3600" b="1" dirty="0">
                <a:solidFill>
                  <a:srgbClr val="4C4C4C"/>
                </a:solidFill>
                <a:latin typeface="Helvetica"/>
                <a:ea typeface="Helvetica" pitchFamily="-65" charset="0"/>
                <a:cs typeface="Helvetica"/>
                <a:sym typeface="Helvetica" pitchFamily="-65" charset="0"/>
              </a:rPr>
              <a:t>How to quantify what we do not know?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38AB40-B5C9-BB17-D5B2-C78B53FA0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3" y="1260865"/>
            <a:ext cx="6598227" cy="25260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8061B9-48C5-A32D-5267-E764E2A92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105" y="4123866"/>
            <a:ext cx="6915150" cy="230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95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" y="160734"/>
            <a:ext cx="8233172" cy="696516"/>
          </a:xfrm>
        </p:spPr>
        <p:txBody>
          <a:bodyPr rIns="81277"/>
          <a:lstStyle/>
          <a:p>
            <a:pPr marL="79249" algn="l"/>
            <a:r>
              <a:rPr lang="en-US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Code-makers versus code-breakers</a:t>
            </a:r>
            <a:endParaRPr lang="en-US" sz="3400" b="1" dirty="0">
              <a:solidFill>
                <a:srgbClr val="4C4C4C"/>
              </a:solidFill>
              <a:latin typeface="Arial"/>
              <a:ea typeface="ヒラギノ角ゴ ProN W6" pitchFamily="-65" charset="-128"/>
              <a:cs typeface="Arial"/>
              <a:sym typeface="Helvetica" pitchFamily="-65" charset="0"/>
            </a:endParaRPr>
          </a:p>
        </p:txBody>
      </p:sp>
      <p:sp>
        <p:nvSpPr>
          <p:cNvPr id="8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285" y="2034350"/>
            <a:ext cx="1936650" cy="2672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767" y="2005046"/>
            <a:ext cx="1788826" cy="2629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aphicFrame>
        <p:nvGraphicFramePr>
          <p:cNvPr id="1171458" name="Object 2"/>
          <p:cNvGraphicFramePr>
            <a:graphicFrameLocks/>
          </p:cNvGraphicFramePr>
          <p:nvPr/>
        </p:nvGraphicFramePr>
        <p:xfrm>
          <a:off x="4522714" y="4661875"/>
          <a:ext cx="4521885" cy="2201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4" imgW="9182100" imgH="4064000" progId="MSGraph.Chart.8">
                  <p:embed/>
                </p:oleObj>
              </mc:Choice>
              <mc:Fallback>
                <p:oleObj name="Chart" r:id="rId4" imgW="9182100" imgH="4064000" progId="MSGraph.Chart.8">
                  <p:embed/>
                  <p:pic>
                    <p:nvPicPr>
                      <p:cNvPr id="1171458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2714" y="4661875"/>
                        <a:ext cx="4521885" cy="22014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"/>
          <p:cNvSpPr>
            <a:spLocks/>
          </p:cNvSpPr>
          <p:nvPr/>
        </p:nvSpPr>
        <p:spPr bwMode="auto">
          <a:xfrm>
            <a:off x="319235" y="5049993"/>
            <a:ext cx="2704736" cy="2154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1400" b="1" dirty="0">
                <a:ea typeface="Arial" pitchFamily="-107" charset="0"/>
                <a:cs typeface="Arial" pitchFamily="-107" charset="0"/>
              </a:rPr>
              <a:t>ABCDEFGHIJKLMNOPQRSTUVWXYZ</a:t>
            </a:r>
          </a:p>
        </p:txBody>
      </p:sp>
      <p:sp>
        <p:nvSpPr>
          <p:cNvPr id="14" name="Rectangle 1"/>
          <p:cNvSpPr>
            <a:spLocks/>
          </p:cNvSpPr>
          <p:nvPr/>
        </p:nvSpPr>
        <p:spPr bwMode="auto">
          <a:xfrm>
            <a:off x="330060" y="5771778"/>
            <a:ext cx="2691912" cy="2154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1400" b="1" dirty="0">
                <a:ea typeface="Arial" pitchFamily="-107" charset="0"/>
                <a:cs typeface="Arial" pitchFamily="-107" charset="0"/>
              </a:rPr>
              <a:t>NWDEAPYFGTIJUKLMOZQRSBVCXH</a:t>
            </a:r>
          </a:p>
        </p:txBody>
      </p:sp>
      <p:sp>
        <p:nvSpPr>
          <p:cNvPr id="15" name="Down Arrow 14"/>
          <p:cNvSpPr/>
          <p:nvPr/>
        </p:nvSpPr>
        <p:spPr bwMode="auto">
          <a:xfrm>
            <a:off x="1785892" y="5346081"/>
            <a:ext cx="208741" cy="371094"/>
          </a:xfrm>
          <a:prstGeom prst="downArrow">
            <a:avLst/>
          </a:prstGeom>
          <a:solidFill>
            <a:schemeClr val="bg1">
              <a:lumMod val="65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GB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sp>
        <p:nvSpPr>
          <p:cNvPr id="16" name="Rectangle 3"/>
          <p:cNvSpPr>
            <a:spLocks/>
          </p:cNvSpPr>
          <p:nvPr/>
        </p:nvSpPr>
        <p:spPr bwMode="auto">
          <a:xfrm>
            <a:off x="6518874" y="1235787"/>
            <a:ext cx="822969" cy="432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Al </a:t>
            </a:r>
            <a:r>
              <a:rPr lang="en-US" sz="1400" b="1" dirty="0" err="1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Kindi</a:t>
            </a:r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   </a:t>
            </a:r>
          </a:p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(800-873)</a:t>
            </a:r>
          </a:p>
        </p:txBody>
      </p:sp>
      <p:sp>
        <p:nvSpPr>
          <p:cNvPr id="17" name="Rectangle 3"/>
          <p:cNvSpPr>
            <a:spLocks/>
          </p:cNvSpPr>
          <p:nvPr/>
        </p:nvSpPr>
        <p:spPr bwMode="auto">
          <a:xfrm>
            <a:off x="1432413" y="1238573"/>
            <a:ext cx="1213848" cy="432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Julius Caesar   </a:t>
            </a:r>
          </a:p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(100-44 BC)</a:t>
            </a:r>
          </a:p>
        </p:txBody>
      </p:sp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869" y="6360741"/>
            <a:ext cx="1151877" cy="234642"/>
          </a:xfrm>
          <a:prstGeom prst="rect">
            <a:avLst/>
          </a:prstGeom>
        </p:spPr>
      </p:pic>
      <p:sp>
        <p:nvSpPr>
          <p:cNvPr id="19" name="Rectangle 1"/>
          <p:cNvSpPr>
            <a:spLocks/>
          </p:cNvSpPr>
          <p:nvPr/>
        </p:nvSpPr>
        <p:spPr bwMode="auto">
          <a:xfrm>
            <a:off x="1712842" y="6386398"/>
            <a:ext cx="1453511" cy="261610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686"/>
            <a:r>
              <a:rPr lang="en-US" sz="1700" dirty="0">
                <a:ea typeface="Arial" pitchFamily="-107" charset="0"/>
                <a:cs typeface="Arial" pitchFamily="-107" charset="0"/>
              </a:rPr>
              <a:t>SUBSTITUTIONS</a:t>
            </a:r>
          </a:p>
        </p:txBody>
      </p:sp>
    </p:spTree>
    <p:extLst>
      <p:ext uri="{BB962C8B-B14F-4D97-AF65-F5344CB8AC3E}">
        <p14:creationId xmlns:p14="http://schemas.microsoft.com/office/powerpoint/2010/main" val="713539242"/>
      </p:ext>
    </p:extLst>
  </p:cSld>
  <p:clrMapOvr>
    <a:masterClrMapping/>
  </p:clrMapOvr>
  <mc:AlternateContent xmlns:mc="http://schemas.openxmlformats.org/markup-compatibility/2006">
    <mc:Choice xmlns="" xmlns:mp="http://schemas.microsoft.com/office/mac/powerpoint/2008/main" Requires="mp">
      <p:transition spd="med">
        <p14:prism xmlns:p14="http://schemas.microsoft.com/office/powerpoint/2010/main"/>
      </p:transition>
    </mc:Choice>
    <mc:Fallback>
      <p:transition spd="med">
        <p:cov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ChangeArrowheads="1"/>
          </p:cNvSpPr>
          <p:nvPr/>
        </p:nvSpPr>
        <p:spPr bwMode="auto">
          <a:xfrm>
            <a:off x="508000" y="2730500"/>
            <a:ext cx="8115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GB" altLang="en-US" b="1">
                <a:solidFill>
                  <a:schemeClr val="tx2"/>
                </a:solidFill>
                <a:latin typeface="Helvetica" charset="0"/>
              </a:rPr>
              <a:t>The most famous lipogram: </a:t>
            </a:r>
            <a:r>
              <a:rPr lang="en-GB" altLang="en-US" b="1">
                <a:latin typeface="Helvetica" charset="0"/>
              </a:rPr>
              <a:t>Georges Perec,  La Disparition</a:t>
            </a:r>
            <a:r>
              <a:rPr lang="en-GB" altLang="en-US" b="1" i="1">
                <a:latin typeface="Helvetica" charset="0"/>
              </a:rPr>
              <a:t> </a:t>
            </a:r>
            <a:r>
              <a:rPr lang="en-GB" altLang="en-US" b="1">
                <a:latin typeface="Helvetica" charset="0"/>
              </a:rPr>
              <a:t>(1969) </a:t>
            </a:r>
            <a:r>
              <a:rPr lang="en-GB" altLang="en-US" b="1">
                <a:solidFill>
                  <a:schemeClr val="tx2"/>
                </a:solidFill>
                <a:latin typeface="Helvetica" charset="0"/>
              </a:rPr>
              <a:t>85000 words without the letter </a:t>
            </a:r>
            <a:r>
              <a:rPr lang="en-GB" altLang="en-US" b="1">
                <a:solidFill>
                  <a:srgbClr val="FF3300"/>
                </a:solidFill>
                <a:latin typeface="Helvetica" charset="0"/>
              </a:rPr>
              <a:t>e:</a:t>
            </a:r>
            <a:endParaRPr lang="en-GB" altLang="en-US" b="1">
              <a:latin typeface="Helvetica" charset="0"/>
            </a:endParaRPr>
          </a:p>
        </p:txBody>
      </p:sp>
      <p:sp>
        <p:nvSpPr>
          <p:cNvPr id="295940" name="Text Box 4"/>
          <p:cNvSpPr txBox="1">
            <a:spLocks noChangeArrowheads="1"/>
          </p:cNvSpPr>
          <p:nvPr/>
        </p:nvSpPr>
        <p:spPr bwMode="auto">
          <a:xfrm>
            <a:off x="304800" y="1333500"/>
            <a:ext cx="8475663" cy="1203325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GB" altLang="en-US">
                <a:latin typeface="Book Antiqua" charset="0"/>
              </a:rPr>
              <a:t>That's right - this is a lipogram - a book, paragraph or similar thing in writing </a:t>
            </a:r>
          </a:p>
          <a:p>
            <a:pPr eaLnBrk="0" hangingPunct="0"/>
            <a:r>
              <a:rPr lang="en-GB" altLang="en-US">
                <a:latin typeface="Book Antiqua" charset="0"/>
              </a:rPr>
              <a:t>that fails to contain a symbol, particularly that symbol fifth in rank out of 26 </a:t>
            </a:r>
          </a:p>
          <a:p>
            <a:pPr eaLnBrk="0" hangingPunct="0"/>
            <a:r>
              <a:rPr lang="en-GB" altLang="en-US">
                <a:latin typeface="Book Antiqua" charset="0"/>
              </a:rPr>
              <a:t>(amidst 'd' and 'f') and which stands for a vocalic sound such as that in 'kiwi'.</a:t>
            </a:r>
          </a:p>
          <a:p>
            <a:pPr eaLnBrk="0" hangingPunct="0"/>
            <a:r>
              <a:rPr lang="en-GB" altLang="en-US">
                <a:latin typeface="Book Antiqua" charset="0"/>
              </a:rPr>
              <a:t> I won't bring it up right now, to avoid spoiling it…</a:t>
            </a:r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381000" y="3455988"/>
            <a:ext cx="8410575" cy="1293812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GB" altLang="en-US" sz="2400">
                <a:solidFill>
                  <a:schemeClr val="tx2"/>
                </a:solidFill>
                <a:latin typeface="Arial Unicode MS" charset="0"/>
              </a:rPr>
              <a:t>	</a:t>
            </a:r>
            <a:r>
              <a:rPr lang="en-GB" altLang="en-US">
                <a:latin typeface="Book Antiqua" charset="0"/>
              </a:rPr>
              <a:t>Tout avait l'air normal, mais tout s'affirmait faux. Tout avait l'air normal, d'abord, puis surgissait l'inhumain, l'affolant.  Il aurait voulu savoir où s'articulait l'association qui l'unissait au roman : sur son tapis, assaillant à tout </a:t>
            </a:r>
          </a:p>
          <a:p>
            <a:pPr eaLnBrk="0" hangingPunct="0"/>
            <a:r>
              <a:rPr lang="en-GB" altLang="en-US">
                <a:latin typeface="Book Antiqua" charset="0"/>
              </a:rPr>
              <a:t>instant son imagination, …</a:t>
            </a:r>
          </a:p>
        </p:txBody>
      </p:sp>
      <p:sp>
        <p:nvSpPr>
          <p:cNvPr id="295943" name="Rectangle 7"/>
          <p:cNvSpPr>
            <a:spLocks noChangeArrowheads="1"/>
          </p:cNvSpPr>
          <p:nvPr/>
        </p:nvSpPr>
        <p:spPr bwMode="auto">
          <a:xfrm>
            <a:off x="393700" y="4864100"/>
            <a:ext cx="8369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altLang="en-US" sz="1200" b="1">
                <a:latin typeface="Verdana" charset="0"/>
              </a:rPr>
              <a:t>English translator, Gilbert Adair, in A Void</a:t>
            </a:r>
            <a:r>
              <a:rPr lang="en-GB" altLang="en-US" sz="1200" b="1" i="1">
                <a:latin typeface="Verdana" charset="0"/>
              </a:rPr>
              <a:t>,</a:t>
            </a:r>
            <a:r>
              <a:rPr lang="en-GB" altLang="en-US" sz="1200" b="1">
                <a:latin typeface="Verdana" charset="0"/>
              </a:rPr>
              <a:t> succeeded in avoiding the letter </a:t>
            </a:r>
            <a:r>
              <a:rPr lang="en-GB" altLang="en-US" sz="1200" b="1">
                <a:solidFill>
                  <a:srgbClr val="FF3300"/>
                </a:solidFill>
                <a:latin typeface="Verdana" charset="0"/>
              </a:rPr>
              <a:t>e </a:t>
            </a:r>
            <a:r>
              <a:rPr lang="en-GB" altLang="en-US" sz="1200" b="1">
                <a:latin typeface="Verdana" charset="0"/>
              </a:rPr>
              <a:t>as well</a:t>
            </a:r>
            <a:endParaRPr lang="en-GB" altLang="en-US" sz="1200" b="1">
              <a:solidFill>
                <a:srgbClr val="FFFFFF"/>
              </a:solidFill>
              <a:latin typeface="Book Antiqua" charset="0"/>
            </a:endParaRPr>
          </a:p>
        </p:txBody>
      </p:sp>
      <p:sp>
        <p:nvSpPr>
          <p:cNvPr id="295944" name="Rectangle 8"/>
          <p:cNvSpPr>
            <a:spLocks noGrp="1" noChangeArrowheads="1"/>
          </p:cNvSpPr>
          <p:nvPr>
            <p:ph type="title"/>
          </p:nvPr>
        </p:nvSpPr>
        <p:spPr>
          <a:xfrm>
            <a:off x="333375" y="188913"/>
            <a:ext cx="8229600" cy="747712"/>
          </a:xfrm>
          <a:noFill/>
          <a:ln/>
        </p:spPr>
        <p:txBody>
          <a:bodyPr>
            <a:normAutofit fontScale="90000"/>
          </a:bodyPr>
          <a:lstStyle/>
          <a:p>
            <a:pPr algn="l"/>
            <a:r>
              <a:rPr kumimoji="1" lang="en-GB" altLang="en-US" b="1" dirty="0"/>
              <a:t>Counterexamples - </a:t>
            </a:r>
            <a:r>
              <a:rPr kumimoji="1" lang="en-GB" altLang="en-US" b="1" dirty="0" err="1"/>
              <a:t>Lipograms</a:t>
            </a:r>
            <a:endParaRPr kumimoji="1" lang="en-GB" altLang="en-US" b="1" dirty="0"/>
          </a:p>
        </p:txBody>
      </p:sp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403225" y="5489575"/>
            <a:ext cx="8353425" cy="925513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b="1">
                <a:latin typeface="Helvetica" charset="0"/>
              </a:rPr>
              <a:t>Gottlob Burmann</a:t>
            </a:r>
            <a:r>
              <a:rPr lang="en-US" altLang="en-US">
                <a:latin typeface="Helvetica" charset="0"/>
              </a:rPr>
              <a:t> (1737-1805) R-LESS POETRY. An obsessive dislike for the letter r; wrote 130 poems without using that letter, he also omitted the letter r from his daily conversation for 17 years…</a:t>
            </a:r>
          </a:p>
        </p:txBody>
      </p:sp>
      <p:sp>
        <p:nvSpPr>
          <p:cNvPr id="295946" name="Rectangle 10"/>
          <p:cNvSpPr>
            <a:spLocks noChangeArrowheads="1"/>
          </p:cNvSpPr>
          <p:nvPr/>
        </p:nvSpPr>
        <p:spPr bwMode="auto">
          <a:xfrm>
            <a:off x="368300" y="2692400"/>
            <a:ext cx="8432800" cy="248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71858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 bwMode="auto">
          <a:xfrm>
            <a:off x="2957157" y="1797489"/>
            <a:ext cx="3223884" cy="4893808"/>
          </a:xfrm>
          <a:prstGeom prst="roundRect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GB" sz="3000">
              <a:solidFill>
                <a:srgbClr val="000000"/>
              </a:solidFill>
              <a:latin typeface="Gill Sans" pitchFamily="-65" charset="0"/>
              <a:ea typeface="ヒラギノ角ゴ ProN W3" pitchFamily="-65" charset="-128"/>
              <a:cs typeface="ヒラギノ角ゴ ProN W3" pitchFamily="-65" charset="-128"/>
              <a:sym typeface="Gill Sans" pitchFamily="-65" charset="0"/>
            </a:endParaRPr>
          </a:p>
        </p:txBody>
      </p:sp>
      <p:pic>
        <p:nvPicPr>
          <p:cNvPr id="425988" name="Picture 4"/>
          <p:cNvPicPr>
            <a:picLocks noChangeAspect="1" noChangeArrowheads="1"/>
          </p:cNvPicPr>
          <p:nvPr/>
        </p:nvPicPr>
        <p:blipFill>
          <a:blip r:embed="rId3"/>
          <a:srcRect r="6135" b="7108"/>
          <a:stretch>
            <a:fillRect/>
          </a:stretch>
        </p:blipFill>
        <p:spPr bwMode="auto">
          <a:xfrm>
            <a:off x="3250007" y="2051717"/>
            <a:ext cx="2664309" cy="261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2599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2" y="1838213"/>
            <a:ext cx="1897063" cy="2547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25993" name="Text Box 9"/>
          <p:cNvSpPr txBox="1">
            <a:spLocks noChangeArrowheads="1"/>
          </p:cNvSpPr>
          <p:nvPr/>
        </p:nvSpPr>
        <p:spPr bwMode="auto">
          <a:xfrm>
            <a:off x="92775" y="4436231"/>
            <a:ext cx="2446903" cy="52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Leone Battista </a:t>
            </a:r>
            <a:r>
              <a:rPr lang="en-US" sz="1400" b="1" dirty="0" err="1">
                <a:latin typeface="Arial"/>
                <a:cs typeface="Arial"/>
              </a:rPr>
              <a:t>Alberti</a:t>
            </a:r>
            <a:r>
              <a:rPr lang="en-US" sz="1400" b="1" dirty="0">
                <a:latin typeface="Arial"/>
                <a:cs typeface="Arial"/>
              </a:rPr>
              <a:t> (</a:t>
            </a:r>
            <a:r>
              <a:rPr lang="en-US" sz="1400" b="1" dirty="0">
                <a:latin typeface="Arial Bold"/>
                <a:cs typeface="Arial Bold"/>
              </a:rPr>
              <a:t>1404-1472) </a:t>
            </a:r>
          </a:p>
        </p:txBody>
      </p:sp>
      <p:sp>
        <p:nvSpPr>
          <p:cNvPr id="425994" name="Text Box 10"/>
          <p:cNvSpPr txBox="1">
            <a:spLocks noChangeArrowheads="1"/>
          </p:cNvSpPr>
          <p:nvPr/>
        </p:nvSpPr>
        <p:spPr bwMode="auto">
          <a:xfrm>
            <a:off x="3234859" y="5167874"/>
            <a:ext cx="2799816" cy="52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Sequence of substitutions e.g. </a:t>
            </a:r>
          </a:p>
          <a:p>
            <a:pPr algn="ctr"/>
            <a:r>
              <a:rPr lang="en-US" sz="1400" b="1" dirty="0">
                <a:latin typeface="Arial"/>
                <a:cs typeface="Arial"/>
              </a:rPr>
              <a:t>7, 14, 19 </a:t>
            </a:r>
          </a:p>
        </p:txBody>
      </p:sp>
      <p:sp>
        <p:nvSpPr>
          <p:cNvPr id="425995" name="Text Box 11"/>
          <p:cNvSpPr txBox="1">
            <a:spLocks noChangeArrowheads="1"/>
          </p:cNvSpPr>
          <p:nvPr/>
        </p:nvSpPr>
        <p:spPr bwMode="auto">
          <a:xfrm>
            <a:off x="3682326" y="5868099"/>
            <a:ext cx="1571337" cy="29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r"/>
            <a:r>
              <a:rPr lang="en-US" sz="1300" dirty="0">
                <a:latin typeface="Arial"/>
                <a:cs typeface="Arial"/>
              </a:rPr>
              <a:t>Plaintext:   </a:t>
            </a:r>
            <a:r>
              <a:rPr lang="en-US" sz="1300" b="1" dirty="0">
                <a:latin typeface="Arial"/>
                <a:cs typeface="Arial"/>
              </a:rPr>
              <a:t>S E L L</a:t>
            </a:r>
            <a:endParaRPr lang="en-US" sz="1300" dirty="0">
              <a:latin typeface="Arial"/>
              <a:cs typeface="Arial"/>
            </a:endParaRPr>
          </a:p>
        </p:txBody>
      </p:sp>
      <p:sp>
        <p:nvSpPr>
          <p:cNvPr id="426008" name="Text Box 24"/>
          <p:cNvSpPr txBox="1">
            <a:spLocks noChangeArrowheads="1"/>
          </p:cNvSpPr>
          <p:nvPr/>
        </p:nvSpPr>
        <p:spPr bwMode="auto">
          <a:xfrm>
            <a:off x="3352876" y="4795107"/>
            <a:ext cx="2285589" cy="30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err="1">
                <a:latin typeface="Arial"/>
                <a:cs typeface="Arial"/>
              </a:rPr>
              <a:t>Alberti’s</a:t>
            </a:r>
            <a:r>
              <a:rPr lang="en-US" sz="1400" b="1" dirty="0">
                <a:latin typeface="Arial"/>
                <a:cs typeface="Arial"/>
              </a:rPr>
              <a:t> encryption disk</a:t>
            </a:r>
          </a:p>
        </p:txBody>
      </p:sp>
      <p:sp>
        <p:nvSpPr>
          <p:cNvPr id="426018" name="Text Box 34"/>
          <p:cNvSpPr txBox="1">
            <a:spLocks noChangeArrowheads="1"/>
          </p:cNvSpPr>
          <p:nvPr/>
        </p:nvSpPr>
        <p:spPr bwMode="auto">
          <a:xfrm>
            <a:off x="3451779" y="6234604"/>
            <a:ext cx="1861456" cy="29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r"/>
            <a:r>
              <a:rPr lang="en-US" sz="1300" dirty="0">
                <a:latin typeface="Arial"/>
                <a:cs typeface="Arial"/>
              </a:rPr>
              <a:t>Cryptogram:    </a:t>
            </a:r>
            <a:r>
              <a:rPr lang="en-US" sz="1300" b="1" dirty="0">
                <a:latin typeface="Arial"/>
                <a:cs typeface="Arial"/>
              </a:rPr>
              <a:t>Z S E S</a:t>
            </a:r>
          </a:p>
        </p:txBody>
      </p:sp>
      <p:sp>
        <p:nvSpPr>
          <p:cNvPr id="426020" name="Rectangle 36"/>
          <p:cNvSpPr>
            <a:spLocks noGrp="1" noChangeArrowheads="1"/>
          </p:cNvSpPr>
          <p:nvPr>
            <p:ph type="title"/>
          </p:nvPr>
        </p:nvSpPr>
        <p:spPr>
          <a:xfrm>
            <a:off x="155575" y="163514"/>
            <a:ext cx="8229600" cy="747712"/>
          </a:xfrm>
          <a:noFill/>
          <a:ln/>
        </p:spPr>
        <p:txBody>
          <a:bodyPr/>
          <a:lstStyle/>
          <a:p>
            <a:pPr algn="l"/>
            <a:r>
              <a:rPr lang="en-GB" sz="3400" b="1" dirty="0" err="1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Polyalphabetic</a:t>
            </a:r>
            <a:r>
              <a:rPr lang="en-GB" sz="3400" b="1" dirty="0">
                <a:solidFill>
                  <a:srgbClr val="4C4C4C"/>
                </a:solidFill>
                <a:latin typeface="Arial"/>
                <a:ea typeface="Helvetica" pitchFamily="-65" charset="0"/>
                <a:cs typeface="Arial"/>
                <a:sym typeface="Helvetica" pitchFamily="-65" charset="0"/>
              </a:rPr>
              <a:t> ciphers</a:t>
            </a:r>
          </a:p>
        </p:txBody>
      </p:sp>
      <p:sp>
        <p:nvSpPr>
          <p:cNvPr id="26" name="Line 34"/>
          <p:cNvSpPr>
            <a:spLocks noChangeShapeType="1"/>
          </p:cNvSpPr>
          <p:nvPr/>
        </p:nvSpPr>
        <p:spPr bwMode="auto">
          <a:xfrm>
            <a:off x="0" y="937617"/>
            <a:ext cx="9144000" cy="1117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</p:spPr>
        <p:txBody>
          <a:bodyPr lIns="64291" tIns="32146" rIns="64291" bIns="3214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" name="Picture 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8100" y="1824565"/>
            <a:ext cx="2375877" cy="281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243531" y="5134499"/>
            <a:ext cx="2180180" cy="95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>
                <a:latin typeface="Arial Bold"/>
                <a:cs typeface="Arial Bold"/>
              </a:rPr>
              <a:t>Johannes </a:t>
            </a:r>
            <a:r>
              <a:rPr lang="en-US" sz="1400" b="1" dirty="0" err="1">
                <a:latin typeface="Arial Bold"/>
                <a:cs typeface="Arial Bold"/>
              </a:rPr>
              <a:t>Trithemius</a:t>
            </a:r>
            <a:r>
              <a:rPr lang="en-US" sz="1400" b="1" dirty="0">
                <a:latin typeface="Arial Bold"/>
                <a:cs typeface="Arial Bold"/>
              </a:rPr>
              <a:t> </a:t>
            </a:r>
          </a:p>
          <a:p>
            <a:pPr algn="ctr"/>
            <a:r>
              <a:rPr lang="en-US" sz="1400" b="1" dirty="0">
                <a:latin typeface="Arial Bold"/>
                <a:cs typeface="Arial Bold"/>
              </a:rPr>
              <a:t>(1462-1516) </a:t>
            </a:r>
          </a:p>
          <a:p>
            <a:pPr algn="ctr"/>
            <a:r>
              <a:rPr lang="en-US" sz="1400" b="1" dirty="0" err="1">
                <a:latin typeface="Arial Bold"/>
                <a:cs typeface="Arial Bold"/>
              </a:rPr>
              <a:t>Blaise</a:t>
            </a:r>
            <a:r>
              <a:rPr lang="en-US" sz="1400" b="1" dirty="0">
                <a:latin typeface="Arial Bold"/>
                <a:cs typeface="Arial Bold"/>
              </a:rPr>
              <a:t> de </a:t>
            </a:r>
            <a:r>
              <a:rPr lang="en-US" sz="1400" b="1" dirty="0" err="1">
                <a:latin typeface="Arial Bold"/>
                <a:cs typeface="Arial Bold"/>
              </a:rPr>
              <a:t>Vigenere</a:t>
            </a:r>
            <a:r>
              <a:rPr lang="en-US" sz="1400" b="1" dirty="0">
                <a:latin typeface="Arial Bold"/>
                <a:cs typeface="Arial Bold"/>
              </a:rPr>
              <a:t> </a:t>
            </a:r>
          </a:p>
          <a:p>
            <a:pPr algn="ctr"/>
            <a:r>
              <a:rPr lang="en-US" sz="1400" b="1" dirty="0">
                <a:latin typeface="Arial Bold"/>
                <a:cs typeface="Arial Bold"/>
              </a:rPr>
              <a:t>(1523-1596) </a:t>
            </a:r>
          </a:p>
        </p:txBody>
      </p:sp>
      <p:sp>
        <p:nvSpPr>
          <p:cNvPr id="31" name="Rectangle 3"/>
          <p:cNvSpPr>
            <a:spLocks/>
          </p:cNvSpPr>
          <p:nvPr/>
        </p:nvSpPr>
        <p:spPr bwMode="auto">
          <a:xfrm>
            <a:off x="7170530" y="4807571"/>
            <a:ext cx="1514294" cy="432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40637" bIns="0">
            <a:prstTxWarp prst="textNoShape">
              <a:avLst/>
            </a:prstTxWarp>
            <a:spAutoFit/>
          </a:bodyPr>
          <a:lstStyle/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Charles Babbage  </a:t>
            </a:r>
          </a:p>
          <a:p>
            <a:pPr marL="39066"/>
            <a:r>
              <a:rPr lang="en-US" sz="1400" b="1" dirty="0"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(1791-1871)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153544" y="1064377"/>
            <a:ext cx="2446903" cy="30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CODEMAKERS</a:t>
            </a:r>
            <a:endParaRPr lang="en-US" sz="1400" dirty="0"/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6511321" y="1194726"/>
            <a:ext cx="2446903" cy="30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CODEBREAKERS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00695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6CA281D19CA4D48BF8F98212127CBDB" ma:contentTypeVersion="16" ma:contentTypeDescription="新しいドキュメントを作成します。" ma:contentTypeScope="" ma:versionID="b03991ef9c4f7a4dd1f7e4fd426a3674">
  <xsd:schema xmlns:xsd="http://www.w3.org/2001/XMLSchema" xmlns:xs="http://www.w3.org/2001/XMLSchema" xmlns:p="http://schemas.microsoft.com/office/2006/metadata/properties" xmlns:ns2="3b1705bf-8611-4a68-a94f-b0d8f6db43fb" xmlns:ns3="767c28a3-3b2b-4557-bbc3-aa1309ce1f0c" targetNamespace="http://schemas.microsoft.com/office/2006/metadata/properties" ma:root="true" ma:fieldsID="6f3d898c500f4d3508e919e8c3c0b13f" ns2:_="" ns3:_="">
    <xsd:import namespace="3b1705bf-8611-4a68-a94f-b0d8f6db43fb"/>
    <xsd:import namespace="767c28a3-3b2b-4557-bbc3-aa1309ce1f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705bf-8611-4a68-a94f-b0d8f6db43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cab0a546-5bd2-4818-9a38-ae5384e3317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7c28a3-3b2b-4557-bbc3-aa1309ce1f0c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48dcf-a71f-45f7-b8a8-54b2279459f3}" ma:internalName="TaxCatchAll" ma:showField="CatchAllData" ma:web="767c28a3-3b2b-4557-bbc3-aa1309ce1f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67c28a3-3b2b-4557-bbc3-aa1309ce1f0c" xsi:nil="true"/>
    <lcf76f155ced4ddcb4097134ff3c332f xmlns="3b1705bf-8611-4a68-a94f-b0d8f6db43f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1883ED6-A76E-40F6-BE02-825EC5D06A90}"/>
</file>

<file path=customXml/itemProps2.xml><?xml version="1.0" encoding="utf-8"?>
<ds:datastoreItem xmlns:ds="http://schemas.openxmlformats.org/officeDocument/2006/customXml" ds:itemID="{4BBDB5D6-156F-4667-86EA-DE36F30ED4AD}"/>
</file>

<file path=customXml/itemProps3.xml><?xml version="1.0" encoding="utf-8"?>
<ds:datastoreItem xmlns:ds="http://schemas.openxmlformats.org/officeDocument/2006/customXml" ds:itemID="{36D6D7E3-BD8D-4161-90C1-E303188EEDA5}"/>
</file>

<file path=docProps/app.xml><?xml version="1.0" encoding="utf-8"?>
<Properties xmlns="http://schemas.openxmlformats.org/officeDocument/2006/extended-properties" xmlns:vt="http://schemas.openxmlformats.org/officeDocument/2006/docPropsVTypes">
  <TotalTime>3667</TotalTime>
  <Words>1912</Words>
  <Application>Microsoft Macintosh PowerPoint</Application>
  <PresentationFormat>On-screen Show (4:3)</PresentationFormat>
  <Paragraphs>548</Paragraphs>
  <Slides>61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81" baseType="lpstr">
      <vt:lpstr>-apple-system</vt:lpstr>
      <vt:lpstr>Arial Bold</vt:lpstr>
      <vt:lpstr>Arial Unicode MS</vt:lpstr>
      <vt:lpstr>ヒラギノ明朝 ProN W6</vt:lpstr>
      <vt:lpstr>ヒラギノ角ゴ ProN W6</vt:lpstr>
      <vt:lpstr>Arial</vt:lpstr>
      <vt:lpstr>Book Antiqua</vt:lpstr>
      <vt:lpstr>Calibri</vt:lpstr>
      <vt:lpstr>Cambria Math</vt:lpstr>
      <vt:lpstr>Comic Sans MS</vt:lpstr>
      <vt:lpstr>Gill Sans</vt:lpstr>
      <vt:lpstr>Helvetica</vt:lpstr>
      <vt:lpstr>Lucida Grande</vt:lpstr>
      <vt:lpstr>Roboto</vt:lpstr>
      <vt:lpstr>Times New Roman</vt:lpstr>
      <vt:lpstr>Verdana</vt:lpstr>
      <vt:lpstr>Wingdings</vt:lpstr>
      <vt:lpstr>Office Theme</vt:lpstr>
      <vt:lpstr>Chart</vt:lpstr>
      <vt:lpstr>Equation</vt:lpstr>
      <vt:lpstr>PowerPoint Presentation</vt:lpstr>
      <vt:lpstr>Outline</vt:lpstr>
      <vt:lpstr>Two narratives </vt:lpstr>
      <vt:lpstr>Basic techniques</vt:lpstr>
      <vt:lpstr>Scytale</vt:lpstr>
      <vt:lpstr>Caesar ciphers</vt:lpstr>
      <vt:lpstr>Code-makers versus code-breakers</vt:lpstr>
      <vt:lpstr>Counterexamples - Lipograms</vt:lpstr>
      <vt:lpstr>Polyalphabetic ciphers</vt:lpstr>
      <vt:lpstr>From Alberti’s disk to rotor machines</vt:lpstr>
      <vt:lpstr>The Poles who broke Enigma         (BS-4 Section)</vt:lpstr>
      <vt:lpstr>Is there a perfect cipher ?</vt:lpstr>
      <vt:lpstr>One-time pad </vt:lpstr>
      <vt:lpstr>PowerPoint Presentation</vt:lpstr>
      <vt:lpstr>Look it up - your homework 😀 </vt:lpstr>
      <vt:lpstr>PowerPoint Presentation</vt:lpstr>
      <vt:lpstr>Key distribution problem </vt:lpstr>
      <vt:lpstr>Privacy amplification</vt:lpstr>
      <vt:lpstr>Privacy amplification</vt:lpstr>
      <vt:lpstr>The Leftover Hash Lemma</vt:lpstr>
      <vt:lpstr>Look it up - your homework 😀 </vt:lpstr>
      <vt:lpstr>How to find out how much Eve knows?</vt:lpstr>
      <vt:lpstr>Look it up - your homework 😀 </vt:lpstr>
      <vt:lpstr>The other narrative</vt:lpstr>
      <vt:lpstr>Identical preparations different outcomes</vt:lpstr>
      <vt:lpstr>The story of worry </vt:lpstr>
      <vt:lpstr>Polarization</vt:lpstr>
      <vt:lpstr>Predetermined or not? </vt:lpstr>
      <vt:lpstr>Enter John Bell </vt:lpstr>
      <vt:lpstr>Bell’s inequalities…</vt:lpstr>
      <vt:lpstr>Local realism can be refuted…</vt:lpstr>
      <vt:lpstr>More recent take on Bell’s inequalities </vt:lpstr>
      <vt:lpstr>Correlations galore</vt:lpstr>
      <vt:lpstr>Look it up - your homework 😀 </vt:lpstr>
      <vt:lpstr>Alain Aspect and his quantum magic</vt:lpstr>
      <vt:lpstr>Violated, it is official            (Nobel 2022)</vt:lpstr>
      <vt:lpstr>Quantum cryptography</vt:lpstr>
      <vt:lpstr>Less reality more security</vt:lpstr>
      <vt:lpstr>PowerPoint Presentation</vt:lpstr>
      <vt:lpstr>You need some mathematical gymnastics </vt:lpstr>
      <vt:lpstr>Look it up - your homework 😀 </vt:lpstr>
      <vt:lpstr>PowerPoint Presentation</vt:lpstr>
      <vt:lpstr>PowerPoint Presentation</vt:lpstr>
      <vt:lpstr>Thirty years later…</vt:lpstr>
      <vt:lpstr>Secure as long as…</vt:lpstr>
      <vt:lpstr>(Maximal) violation of Bell’s inequalities is rigid</vt:lpstr>
      <vt:lpstr>At the mercy of Eve</vt:lpstr>
      <vt:lpstr>PowerPoint Presentation</vt:lpstr>
      <vt:lpstr>Towards device-independent crypto</vt:lpstr>
      <vt:lpstr>PowerPoint Presentation</vt:lpstr>
      <vt:lpstr>You can have your key and EAT it</vt:lpstr>
      <vt:lpstr>Look it up - your homework 😀 </vt:lpstr>
      <vt:lpstr>It is not true that nothing changes in Oxford </vt:lpstr>
      <vt:lpstr>End of worries?</vt:lpstr>
      <vt:lpstr>Superdeterminism</vt:lpstr>
      <vt:lpstr>Everett, Everett, Everett,…</vt:lpstr>
      <vt:lpstr>Look it up - your homework 😀 </vt:lpstr>
      <vt:lpstr>Use entanglement! </vt:lpstr>
      <vt:lpstr>PowerPoint Presentation</vt:lpstr>
      <vt:lpstr>PowerPoint Presentation</vt:lpstr>
      <vt:lpstr>How to quantify what we do not know?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 Ekert</dc:creator>
  <cp:lastModifiedBy>Artur Ekert</cp:lastModifiedBy>
  <cp:revision>21</cp:revision>
  <dcterms:created xsi:type="dcterms:W3CDTF">2020-08-17T12:08:49Z</dcterms:created>
  <dcterms:modified xsi:type="dcterms:W3CDTF">2025-09-22T23:11:28Z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0x010100F6CA281D19CA4D48BF8F98212127CBDB</vt:lpwstr>
  </property>
</Properties>
</file>